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81" r:id="rId21"/>
    <p:sldId id="282" r:id="rId22"/>
    <p:sldId id="283" r:id="rId23"/>
    <p:sldId id="284" r:id="rId24"/>
    <p:sldId id="285" r:id="rId25"/>
    <p:sldId id="286" r:id="rId26"/>
    <p:sldId id="287" r:id="rId27"/>
    <p:sldId id="288" r:id="rId28"/>
    <p:sldId id="289" r:id="rId29"/>
    <p:sldId id="290" r:id="rId30"/>
    <p:sldId id="291" r:id="rId31"/>
    <p:sldId id="275" r:id="rId32"/>
    <p:sldId id="277" r:id="rId33"/>
    <p:sldId id="278" r:id="rId34"/>
    <p:sldId id="276"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3"/>
    <p:restoredTop sz="93556"/>
  </p:normalViewPr>
  <p:slideViewPr>
    <p:cSldViewPr snapToGrid="0" snapToObjects="1">
      <p:cViewPr varScale="1">
        <p:scale>
          <a:sx n="76" d="100"/>
          <a:sy n="76"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CAA7C1-8BEA-8D4D-979C-2FF86B41600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049BB13-D8CB-7C44-ACCD-FB554BBB5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AACEDE3-6B70-2240-A2EA-06FBBF19C85F}"/>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5" name="Нижний колонтитул 4">
            <a:extLst>
              <a:ext uri="{FF2B5EF4-FFF2-40B4-BE49-F238E27FC236}">
                <a16:creationId xmlns:a16="http://schemas.microsoft.com/office/drawing/2014/main" id="{E1DFEBEF-45B0-B744-B7DC-4D9DABEBD68C}"/>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0515C18D-733E-B246-8C62-3D38F645848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322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D53873-6580-2E49-9339-623D7452419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D3B4DC5-A9C7-F947-8724-5F82B79A690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88654A-9505-C843-B8FD-FBDA59C0D8B1}"/>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5" name="Нижний колонтитул 4">
            <a:extLst>
              <a:ext uri="{FF2B5EF4-FFF2-40B4-BE49-F238E27FC236}">
                <a16:creationId xmlns:a16="http://schemas.microsoft.com/office/drawing/2014/main" id="{86E4F310-7E98-8546-8AD2-8DD0AF2B296E}"/>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4B4A03F6-A463-B641-ADAB-813AF19BB22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804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1C7566-37CF-454C-9DD0-7357F00C19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DDC5F5B-B403-D941-A7C5-DECAC80E054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078394-0593-FE43-9460-FB7A0F80083E}"/>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5" name="Нижний колонтитул 4">
            <a:extLst>
              <a:ext uri="{FF2B5EF4-FFF2-40B4-BE49-F238E27FC236}">
                <a16:creationId xmlns:a16="http://schemas.microsoft.com/office/drawing/2014/main" id="{2C026716-8794-CD41-B2FA-4AA0F3ADF067}"/>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3CFDE804-A081-3B4F-8D61-904C356EA14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23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FCDD7-CE14-5446-8F32-DD0881E76E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AA8A7FE-374B-8B40-99CD-94099D8D89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83CD0EC-60CD-F04D-8922-2FB4F4AAF88B}"/>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5" name="Нижний колонтитул 4">
            <a:extLst>
              <a:ext uri="{FF2B5EF4-FFF2-40B4-BE49-F238E27FC236}">
                <a16:creationId xmlns:a16="http://schemas.microsoft.com/office/drawing/2014/main" id="{4DA056F2-9335-FF46-8AAB-932C503D50A1}"/>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AF747BB7-F170-204E-AFDC-C5E62C78F65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922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92B5A-4786-D04D-99B1-292AFAE213E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C31861D-4B70-A645-82E4-50F9D298A0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5C2A124-21B9-CC4F-84BE-6994D6D3C58D}"/>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5" name="Нижний колонтитул 4">
            <a:extLst>
              <a:ext uri="{FF2B5EF4-FFF2-40B4-BE49-F238E27FC236}">
                <a16:creationId xmlns:a16="http://schemas.microsoft.com/office/drawing/2014/main" id="{F506DF2B-2AC2-E243-A19B-79411ECC16F2}"/>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5B13BE50-2251-0B4D-9AA7-22228708FE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797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24D084-80A5-EC44-9707-500789D0FD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035002-942F-744A-8EF2-2F4531787F4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46B196A-C8B1-2241-9370-125F8122E9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2190749-383A-1F43-AA4C-269CB735A109}"/>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6" name="Нижний колонтитул 5">
            <a:extLst>
              <a:ext uri="{FF2B5EF4-FFF2-40B4-BE49-F238E27FC236}">
                <a16:creationId xmlns:a16="http://schemas.microsoft.com/office/drawing/2014/main" id="{61B5265C-51ED-1C4C-981F-63810CE46947}"/>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F66BDF75-00AC-9549-926F-A0C33C64F12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282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2280BC-D1F5-5946-A81E-409D7E6EC1B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D54950A-2058-0E48-8B1A-65F8E7D8C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DC26226-0F9A-3D49-83E7-F3E3EF7AF56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CE54CA0-5801-3A4F-8367-03BD6E129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40785D7-61D7-B943-B385-8E6875DFA7E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4FD2DA4-86A3-CB4C-8C7A-66FE90754430}"/>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8" name="Нижний колонтитул 7">
            <a:extLst>
              <a:ext uri="{FF2B5EF4-FFF2-40B4-BE49-F238E27FC236}">
                <a16:creationId xmlns:a16="http://schemas.microsoft.com/office/drawing/2014/main" id="{B832C2A0-B592-9641-B9C3-FEA182D5292D}"/>
              </a:ext>
            </a:extLst>
          </p:cNvPr>
          <p:cNvSpPr>
            <a:spLocks noGrp="1"/>
          </p:cNvSpPr>
          <p:nvPr>
            <p:ph type="ftr" sz="quarter" idx="11"/>
          </p:nvPr>
        </p:nvSpPr>
        <p:spPr/>
        <p:txBody>
          <a:bodyPr/>
          <a:lstStyle/>
          <a:p>
            <a:endParaRPr lang="en-US" dirty="0"/>
          </a:p>
        </p:txBody>
      </p:sp>
      <p:sp>
        <p:nvSpPr>
          <p:cNvPr id="9" name="Номер слайда 8">
            <a:extLst>
              <a:ext uri="{FF2B5EF4-FFF2-40B4-BE49-F238E27FC236}">
                <a16:creationId xmlns:a16="http://schemas.microsoft.com/office/drawing/2014/main" id="{49E97220-ACA5-CB49-8FC9-4918674DDCD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33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E05038-9DDF-9C49-92D0-5141D78A981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B719EE5-51A7-904B-9934-BC0E31628FC5}"/>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4" name="Нижний колонтитул 3">
            <a:extLst>
              <a:ext uri="{FF2B5EF4-FFF2-40B4-BE49-F238E27FC236}">
                <a16:creationId xmlns:a16="http://schemas.microsoft.com/office/drawing/2014/main" id="{7DAE16C1-82BC-8546-B62C-5807B612177A}"/>
              </a:ext>
            </a:extLst>
          </p:cNvPr>
          <p:cNvSpPr>
            <a:spLocks noGrp="1"/>
          </p:cNvSpPr>
          <p:nvPr>
            <p:ph type="ftr" sz="quarter" idx="11"/>
          </p:nvPr>
        </p:nvSpPr>
        <p:spPr/>
        <p:txBody>
          <a:bodyPr/>
          <a:lstStyle/>
          <a:p>
            <a:endParaRPr lang="en-US" dirty="0"/>
          </a:p>
        </p:txBody>
      </p:sp>
      <p:sp>
        <p:nvSpPr>
          <p:cNvPr id="5" name="Номер слайда 4">
            <a:extLst>
              <a:ext uri="{FF2B5EF4-FFF2-40B4-BE49-F238E27FC236}">
                <a16:creationId xmlns:a16="http://schemas.microsoft.com/office/drawing/2014/main" id="{6C0C5E6E-3A0A-5C41-B973-D63BFC0AF4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496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9A5E7C8-D623-DF4F-8F38-3E136491A885}"/>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3" name="Нижний колонтитул 2">
            <a:extLst>
              <a:ext uri="{FF2B5EF4-FFF2-40B4-BE49-F238E27FC236}">
                <a16:creationId xmlns:a16="http://schemas.microsoft.com/office/drawing/2014/main" id="{0DC70481-3B5F-BC4F-BCC5-3006C9709A96}"/>
              </a:ext>
            </a:extLst>
          </p:cNvPr>
          <p:cNvSpPr>
            <a:spLocks noGrp="1"/>
          </p:cNvSpPr>
          <p:nvPr>
            <p:ph type="ftr" sz="quarter" idx="11"/>
          </p:nvPr>
        </p:nvSpPr>
        <p:spPr/>
        <p:txBody>
          <a:bodyPr/>
          <a:lstStyle/>
          <a:p>
            <a:endParaRPr lang="en-US" dirty="0"/>
          </a:p>
        </p:txBody>
      </p:sp>
      <p:sp>
        <p:nvSpPr>
          <p:cNvPr id="4" name="Номер слайда 3">
            <a:extLst>
              <a:ext uri="{FF2B5EF4-FFF2-40B4-BE49-F238E27FC236}">
                <a16:creationId xmlns:a16="http://schemas.microsoft.com/office/drawing/2014/main" id="{4EAB1B56-0A35-4846-8AE1-099FA355D70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836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3F79E5-1C28-8E4D-90C7-C7D62843F24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30306A6-EA0C-B34F-A331-CC32ADEE4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FD23586-BCB7-FD4C-8C66-9D06AEDEA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E2E088-CAC4-D948-B637-39DA89F1AD6B}"/>
              </a:ext>
            </a:extLst>
          </p:cNvPr>
          <p:cNvSpPr>
            <a:spLocks noGrp="1"/>
          </p:cNvSpPr>
          <p:nvPr>
            <p:ph type="dt" sz="half" idx="10"/>
          </p:nvPr>
        </p:nvSpPr>
        <p:spPr/>
        <p:txBody>
          <a:bodyPr/>
          <a:lstStyle/>
          <a:p>
            <a:fld id="{48A87A34-81AB-432B-8DAE-1953F412C126}" type="datetimeFigureOut">
              <a:rPr lang="en-US" smtClean="0"/>
              <a:t>2/8/2023</a:t>
            </a:fld>
            <a:endParaRPr lang="en-US" dirty="0"/>
          </a:p>
        </p:txBody>
      </p:sp>
      <p:sp>
        <p:nvSpPr>
          <p:cNvPr id="6" name="Нижний колонтитул 5">
            <a:extLst>
              <a:ext uri="{FF2B5EF4-FFF2-40B4-BE49-F238E27FC236}">
                <a16:creationId xmlns:a16="http://schemas.microsoft.com/office/drawing/2014/main" id="{5B5442F1-418D-CD4F-A655-7DFCDE4BBCC3}"/>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8B7FEA8A-FEC7-ED4F-A7AE-C2F3B018316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760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EB8779-565C-174F-B609-9A54B8E9C1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E2DA73F-06C9-7244-9AF8-950B6E8AC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E25F106-7324-3A44-97A2-BBC5B8615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21795C0-22B1-AF4C-8363-600953BD45A6}"/>
              </a:ext>
            </a:extLst>
          </p:cNvPr>
          <p:cNvSpPr>
            <a:spLocks noGrp="1"/>
          </p:cNvSpPr>
          <p:nvPr>
            <p:ph type="dt" sz="half" idx="10"/>
          </p:nvPr>
        </p:nvSpPr>
        <p:spPr/>
        <p:txBody>
          <a:bodyPr/>
          <a:lstStyle/>
          <a:p>
            <a:fld id="{48A87A34-81AB-432B-8DAE-1953F412C126}" type="datetimeFigureOut">
              <a:rPr lang="en-US" smtClean="0"/>
              <a:pPr/>
              <a:t>2/8/2023</a:t>
            </a:fld>
            <a:endParaRPr lang="en-US" dirty="0"/>
          </a:p>
        </p:txBody>
      </p:sp>
      <p:sp>
        <p:nvSpPr>
          <p:cNvPr id="6" name="Нижний колонтитул 5">
            <a:extLst>
              <a:ext uri="{FF2B5EF4-FFF2-40B4-BE49-F238E27FC236}">
                <a16:creationId xmlns:a16="http://schemas.microsoft.com/office/drawing/2014/main" id="{F46E1752-9F9A-D14F-B704-E97307ED57B5}"/>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A8E5EAEE-B570-6345-A928-A4E87EA4AF5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09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DCCE62-D2EF-5044-8AC7-B2530F3B3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BD25F58-9DD4-F147-AD9A-CB421657F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CDE9CF-87FF-0B44-ABE1-1B2F28DD4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2/8/2023</a:t>
            </a:fld>
            <a:endParaRPr lang="en-US" dirty="0"/>
          </a:p>
        </p:txBody>
      </p:sp>
      <p:sp>
        <p:nvSpPr>
          <p:cNvPr id="5" name="Нижний колонтитул 4">
            <a:extLst>
              <a:ext uri="{FF2B5EF4-FFF2-40B4-BE49-F238E27FC236}">
                <a16:creationId xmlns:a16="http://schemas.microsoft.com/office/drawing/2014/main" id="{16C4C53A-A2F9-8244-B818-694F1BA51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658A205B-112F-6641-BAD9-218C4D8E9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3398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ordvice.com/research-writing-tips-metho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meforum.wordpress.com/2012/01/04/how-to-write-informative-abstracts/" TargetMode="External"/><Relationship Id="rId2" Type="http://schemas.openxmlformats.org/officeDocument/2006/relationships/hyperlink" Target="https://www.e-education.psu.edu/styleforstudents/c6_p8.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ordvice.com/5-reasons-why-manuscripts-are-rejected-and-what-you-can-do-about-it/" TargetMode="External"/><Relationship Id="rId2" Type="http://schemas.openxmlformats.org/officeDocument/2006/relationships/hyperlink" Target="https://authorservices.wiley.com/Reviewers/journal-reviewers/how-to-perform-a-peer-review/top-tips-for-peer-reviewers.html" TargetMode="External"/><Relationship Id="rId1" Type="http://schemas.openxmlformats.org/officeDocument/2006/relationships/slideLayout" Target="../slideLayouts/slideLayout2.xml"/><Relationship Id="rId5" Type="http://schemas.openxmlformats.org/officeDocument/2006/relationships/hyperlink" Target="http://www.publicationethics.org/" TargetMode="External"/><Relationship Id="rId4" Type="http://schemas.openxmlformats.org/officeDocument/2006/relationships/hyperlink" Target="http://www.alpsp.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ordvice.com/writing-the-results-section-for-a-research-pap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ordvice.com/choosing-research-paper-keywo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2B87D-4FAA-9545-8178-C0796171111A}"/>
              </a:ext>
            </a:extLst>
          </p:cNvPr>
          <p:cNvSpPr>
            <a:spLocks noGrp="1"/>
          </p:cNvSpPr>
          <p:nvPr>
            <p:ph type="ctrTitle"/>
          </p:nvPr>
        </p:nvSpPr>
        <p:spPr/>
        <p:txBody>
          <a:bodyPr/>
          <a:lstStyle/>
          <a:p>
            <a:r>
              <a:rPr lang="en-US" dirty="0"/>
              <a:t>Abstract. Summary. Peer review</a:t>
            </a:r>
            <a:endParaRPr lang="ru-RU" dirty="0"/>
          </a:p>
        </p:txBody>
      </p:sp>
      <p:sp>
        <p:nvSpPr>
          <p:cNvPr id="3" name="Подзаголовок 2">
            <a:extLst>
              <a:ext uri="{FF2B5EF4-FFF2-40B4-BE49-F238E27FC236}">
                <a16:creationId xmlns:a16="http://schemas.microsoft.com/office/drawing/2014/main" id="{7B59558E-88F3-5644-AAB0-A60FA3E66A9C}"/>
              </a:ext>
            </a:extLst>
          </p:cNvPr>
          <p:cNvSpPr>
            <a:spLocks noGrp="1"/>
          </p:cNvSpPr>
          <p:nvPr>
            <p:ph type="subTitle" idx="1"/>
          </p:nvPr>
        </p:nvSpPr>
        <p:spPr/>
        <p:txBody>
          <a:bodyPr/>
          <a:lstStyle/>
          <a:p>
            <a:r>
              <a:rPr lang="en-US" dirty="0"/>
              <a:t>Week 7</a:t>
            </a:r>
            <a:endParaRPr lang="ru-RU" dirty="0"/>
          </a:p>
        </p:txBody>
      </p:sp>
    </p:spTree>
    <p:extLst>
      <p:ext uri="{BB962C8B-B14F-4D97-AF65-F5344CB8AC3E}">
        <p14:creationId xmlns:p14="http://schemas.microsoft.com/office/powerpoint/2010/main" val="224904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C994B-CCCB-4F47-AB72-D4630CC7716D}"/>
              </a:ext>
            </a:extLst>
          </p:cNvPr>
          <p:cNvSpPr>
            <a:spLocks noGrp="1"/>
          </p:cNvSpPr>
          <p:nvPr>
            <p:ph type="title"/>
          </p:nvPr>
        </p:nvSpPr>
        <p:spPr/>
        <p:txBody>
          <a:bodyPr/>
          <a:lstStyle/>
          <a:p>
            <a:r>
              <a:rPr lang="en" b="1" dirty="0"/>
              <a:t>The Structure of the Abstract</a:t>
            </a:r>
            <a:endParaRPr lang="ru-RU" dirty="0"/>
          </a:p>
        </p:txBody>
      </p:sp>
      <p:sp>
        <p:nvSpPr>
          <p:cNvPr id="3" name="Объект 2">
            <a:extLst>
              <a:ext uri="{FF2B5EF4-FFF2-40B4-BE49-F238E27FC236}">
                <a16:creationId xmlns:a16="http://schemas.microsoft.com/office/drawing/2014/main" id="{85E664F5-4514-B64A-9E35-904F3A138A2A}"/>
              </a:ext>
            </a:extLst>
          </p:cNvPr>
          <p:cNvSpPr>
            <a:spLocks noGrp="1"/>
          </p:cNvSpPr>
          <p:nvPr>
            <p:ph idx="1"/>
          </p:nvPr>
        </p:nvSpPr>
        <p:spPr>
          <a:xfrm>
            <a:off x="1451579" y="2015732"/>
            <a:ext cx="9603275" cy="4202188"/>
          </a:xfrm>
        </p:spPr>
        <p:txBody>
          <a:bodyPr>
            <a:normAutofit/>
          </a:bodyPr>
          <a:lstStyle/>
          <a:p>
            <a:r>
              <a:rPr lang="en" sz="3200" b="1" dirty="0"/>
              <a:t>3) Discuss your approach (</a:t>
            </a:r>
            <a:r>
              <a:rPr lang="en" sz="3200" b="1" dirty="0">
                <a:hlinkClick r:id="rId2" tooltip="Research Writing Tips for the Methods Section"/>
              </a:rPr>
              <a:t>Methods and Materials</a:t>
            </a:r>
            <a:r>
              <a:rPr lang="en" sz="3200" b="1" dirty="0"/>
              <a:t>).</a:t>
            </a:r>
          </a:p>
          <a:p>
            <a:pPr lvl="1"/>
            <a:r>
              <a:rPr lang="en" sz="2800" i="1" dirty="0"/>
              <a:t>Detail your research—include methods/type of the study, your variables, and the extent of the work</a:t>
            </a:r>
          </a:p>
          <a:p>
            <a:pPr lvl="1"/>
            <a:r>
              <a:rPr lang="en" sz="2800" i="1" dirty="0"/>
              <a:t>Briefly present evidence to support your claim</a:t>
            </a:r>
          </a:p>
          <a:p>
            <a:pPr lvl="1"/>
            <a:r>
              <a:rPr lang="en" sz="2800" i="1" dirty="0"/>
              <a:t>Highlight your most important sources</a:t>
            </a:r>
            <a:endParaRPr lang="ru-RU" sz="2800" i="1" dirty="0"/>
          </a:p>
        </p:txBody>
      </p:sp>
    </p:spTree>
    <p:extLst>
      <p:ext uri="{BB962C8B-B14F-4D97-AF65-F5344CB8AC3E}">
        <p14:creationId xmlns:p14="http://schemas.microsoft.com/office/powerpoint/2010/main" val="155280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D378AC-7B78-D846-A453-6B6E797388D6}"/>
              </a:ext>
            </a:extLst>
          </p:cNvPr>
          <p:cNvSpPr>
            <a:spLocks noGrp="1"/>
          </p:cNvSpPr>
          <p:nvPr>
            <p:ph type="title"/>
          </p:nvPr>
        </p:nvSpPr>
        <p:spPr/>
        <p:txBody>
          <a:bodyPr/>
          <a:lstStyle/>
          <a:p>
            <a:r>
              <a:rPr lang="en" b="1" dirty="0"/>
              <a:t>The Structure of the Abstract</a:t>
            </a:r>
            <a:endParaRPr lang="ru-RU" dirty="0"/>
          </a:p>
        </p:txBody>
      </p:sp>
      <p:sp>
        <p:nvSpPr>
          <p:cNvPr id="3" name="Объект 2">
            <a:extLst>
              <a:ext uri="{FF2B5EF4-FFF2-40B4-BE49-F238E27FC236}">
                <a16:creationId xmlns:a16="http://schemas.microsoft.com/office/drawing/2014/main" id="{5B688187-D196-D040-8B89-F6BB2710ADB5}"/>
              </a:ext>
            </a:extLst>
          </p:cNvPr>
          <p:cNvSpPr>
            <a:spLocks noGrp="1"/>
          </p:cNvSpPr>
          <p:nvPr>
            <p:ph idx="1"/>
          </p:nvPr>
        </p:nvSpPr>
        <p:spPr>
          <a:xfrm>
            <a:off x="1451579" y="2015732"/>
            <a:ext cx="9603275" cy="4037749"/>
          </a:xfrm>
        </p:spPr>
        <p:txBody>
          <a:bodyPr>
            <a:normAutofit/>
          </a:bodyPr>
          <a:lstStyle/>
          <a:p>
            <a:r>
              <a:rPr lang="en-US" sz="3200" b="1" dirty="0"/>
              <a:t>4) Summarize your results.</a:t>
            </a:r>
          </a:p>
          <a:p>
            <a:pPr lvl="1"/>
            <a:r>
              <a:rPr lang="en" sz="2800" i="1" dirty="0"/>
              <a:t>What did your study yield in concrete terms (e.g., trends, figures, correlation between phenomena)?</a:t>
            </a:r>
          </a:p>
          <a:p>
            <a:pPr lvl="1"/>
            <a:r>
              <a:rPr lang="en" sz="2800" i="1" dirty="0"/>
              <a:t>How did your results compare to your hypothesis? </a:t>
            </a:r>
          </a:p>
          <a:p>
            <a:pPr lvl="1"/>
            <a:r>
              <a:rPr lang="en" sz="2800" i="1" dirty="0"/>
              <a:t>Was the study successful?</a:t>
            </a:r>
          </a:p>
          <a:p>
            <a:pPr lvl="1"/>
            <a:r>
              <a:rPr lang="en" sz="2800" i="1" dirty="0"/>
              <a:t>Where there any highly unexpected outcomes or were they all largely predicted?</a:t>
            </a:r>
            <a:endParaRPr lang="ru-RU" sz="2800" i="1" dirty="0"/>
          </a:p>
        </p:txBody>
      </p:sp>
    </p:spTree>
    <p:extLst>
      <p:ext uri="{BB962C8B-B14F-4D97-AF65-F5344CB8AC3E}">
        <p14:creationId xmlns:p14="http://schemas.microsoft.com/office/powerpoint/2010/main" val="411816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F3A261-F1AE-1A47-BFD6-801954CBD403}"/>
              </a:ext>
            </a:extLst>
          </p:cNvPr>
          <p:cNvSpPr>
            <a:spLocks noGrp="1"/>
          </p:cNvSpPr>
          <p:nvPr>
            <p:ph type="title"/>
          </p:nvPr>
        </p:nvSpPr>
        <p:spPr/>
        <p:txBody>
          <a:bodyPr/>
          <a:lstStyle/>
          <a:p>
            <a:r>
              <a:rPr lang="en" b="1" dirty="0"/>
              <a:t>The Structure of the Abstract</a:t>
            </a:r>
            <a:endParaRPr lang="ru-RU" dirty="0"/>
          </a:p>
        </p:txBody>
      </p:sp>
      <p:sp>
        <p:nvSpPr>
          <p:cNvPr id="3" name="Объект 2">
            <a:extLst>
              <a:ext uri="{FF2B5EF4-FFF2-40B4-BE49-F238E27FC236}">
                <a16:creationId xmlns:a16="http://schemas.microsoft.com/office/drawing/2014/main" id="{42F9AEAB-3CB4-7B41-AA3E-CB4856DA92F2}"/>
              </a:ext>
            </a:extLst>
          </p:cNvPr>
          <p:cNvSpPr>
            <a:spLocks noGrp="1"/>
          </p:cNvSpPr>
          <p:nvPr>
            <p:ph idx="1"/>
          </p:nvPr>
        </p:nvSpPr>
        <p:spPr>
          <a:xfrm>
            <a:off x="1451579" y="2015732"/>
            <a:ext cx="9603275" cy="4037749"/>
          </a:xfrm>
        </p:spPr>
        <p:txBody>
          <a:bodyPr>
            <a:normAutofit fontScale="92500" lnSpcReduction="10000"/>
          </a:bodyPr>
          <a:lstStyle/>
          <a:p>
            <a:r>
              <a:rPr lang="en-US" sz="3200" b="1" dirty="0"/>
              <a:t>5) State your conclusion.</a:t>
            </a:r>
          </a:p>
          <a:p>
            <a:pPr lvl="1"/>
            <a:r>
              <a:rPr lang="en" sz="2800" i="1" dirty="0"/>
              <a:t>What are the exact effects of these results on my field?</a:t>
            </a:r>
          </a:p>
          <a:p>
            <a:pPr lvl="1"/>
            <a:r>
              <a:rPr lang="en" sz="2800" i="1" dirty="0"/>
              <a:t> On the wider world?</a:t>
            </a:r>
          </a:p>
          <a:p>
            <a:pPr lvl="1"/>
            <a:r>
              <a:rPr lang="en" sz="2800" i="1" dirty="0"/>
              <a:t>What other kind of study would yield further solutions to problems?</a:t>
            </a:r>
          </a:p>
          <a:p>
            <a:pPr lvl="1"/>
            <a:r>
              <a:rPr lang="en" sz="2800" i="1" dirty="0"/>
              <a:t>What other information is needed to expand knowledge in this area?</a:t>
            </a:r>
            <a:br>
              <a:rPr lang="en" sz="2800" dirty="0"/>
            </a:br>
            <a:endParaRPr lang="en" sz="2800" dirty="0"/>
          </a:p>
          <a:p>
            <a:r>
              <a:rPr lang="en" sz="3200" dirty="0"/>
              <a:t>give a statement about the implications and limitations of your study</a:t>
            </a:r>
            <a:endParaRPr lang="ru-RU" sz="3200" dirty="0"/>
          </a:p>
        </p:txBody>
      </p:sp>
    </p:spTree>
    <p:extLst>
      <p:ext uri="{BB962C8B-B14F-4D97-AF65-F5344CB8AC3E}">
        <p14:creationId xmlns:p14="http://schemas.microsoft.com/office/powerpoint/2010/main" val="143693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DF8B6F-6F16-754A-9B0D-F5D104B21A7F}"/>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098E830E-5F4B-3342-8B19-94C9FCA52F0E}"/>
              </a:ext>
            </a:extLst>
          </p:cNvPr>
          <p:cNvPicPr>
            <a:picLocks noGrp="1" noChangeAspect="1"/>
          </p:cNvPicPr>
          <p:nvPr>
            <p:ph idx="1"/>
          </p:nvPr>
        </p:nvPicPr>
        <p:blipFill rotWithShape="1">
          <a:blip r:embed="rId2"/>
          <a:srcRect l="1434" t="13866" r="1340" b="11731"/>
          <a:stretch/>
        </p:blipFill>
        <p:spPr>
          <a:xfrm>
            <a:off x="2785800" y="402260"/>
            <a:ext cx="6934831" cy="6053480"/>
          </a:xfrm>
          <a:prstGeom prst="rect">
            <a:avLst/>
          </a:prstGeom>
        </p:spPr>
      </p:pic>
    </p:spTree>
    <p:extLst>
      <p:ext uri="{BB962C8B-B14F-4D97-AF65-F5344CB8AC3E}">
        <p14:creationId xmlns:p14="http://schemas.microsoft.com/office/powerpoint/2010/main" val="219709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9D6884-53C7-E349-A03C-218A8BEA0541}"/>
              </a:ext>
            </a:extLst>
          </p:cNvPr>
          <p:cNvSpPr>
            <a:spLocks noGrp="1"/>
          </p:cNvSpPr>
          <p:nvPr>
            <p:ph type="title"/>
          </p:nvPr>
        </p:nvSpPr>
        <p:spPr/>
        <p:txBody>
          <a:bodyPr/>
          <a:lstStyle/>
          <a:p>
            <a:r>
              <a:rPr lang="en" b="1" dirty="0"/>
              <a:t>Writing a SUMMARY of an article</a:t>
            </a:r>
            <a:endParaRPr lang="ru-RU" dirty="0"/>
          </a:p>
        </p:txBody>
      </p:sp>
      <p:sp>
        <p:nvSpPr>
          <p:cNvPr id="3" name="Объект 2">
            <a:extLst>
              <a:ext uri="{FF2B5EF4-FFF2-40B4-BE49-F238E27FC236}">
                <a16:creationId xmlns:a16="http://schemas.microsoft.com/office/drawing/2014/main" id="{CAE56B80-FDA6-824B-9F35-B115AA0949EB}"/>
              </a:ext>
            </a:extLst>
          </p:cNvPr>
          <p:cNvSpPr>
            <a:spLocks noGrp="1"/>
          </p:cNvSpPr>
          <p:nvPr>
            <p:ph idx="1"/>
          </p:nvPr>
        </p:nvSpPr>
        <p:spPr>
          <a:xfrm>
            <a:off x="1451579" y="2015732"/>
            <a:ext cx="9603275" cy="4238764"/>
          </a:xfrm>
        </p:spPr>
        <p:txBody>
          <a:bodyPr>
            <a:normAutofit/>
          </a:bodyPr>
          <a:lstStyle/>
          <a:p>
            <a:r>
              <a:rPr lang="en" dirty="0"/>
              <a:t>The purpose of a summary is to give the reader a clear, objective picture of the original text. </a:t>
            </a:r>
          </a:p>
          <a:p>
            <a:r>
              <a:rPr lang="en" b="1" dirty="0"/>
              <a:t>Guidelines for writing a summary of an article:</a:t>
            </a:r>
          </a:p>
          <a:p>
            <a:pPr lvl="1"/>
            <a:r>
              <a:rPr lang="en" dirty="0"/>
              <a:t> State the main ideas of the article.</a:t>
            </a:r>
            <a:br>
              <a:rPr lang="en" dirty="0"/>
            </a:br>
            <a:r>
              <a:rPr lang="en" dirty="0"/>
              <a:t>• Identify the most important details that support the main ideas.</a:t>
            </a:r>
            <a:br>
              <a:rPr lang="en" dirty="0"/>
            </a:br>
            <a:r>
              <a:rPr lang="en" dirty="0"/>
              <a:t>• Write your summary in your own words; avoid copying phrases and sentences from the article unless they’re direct quotations.</a:t>
            </a:r>
            <a:br>
              <a:rPr lang="en" dirty="0"/>
            </a:br>
            <a:r>
              <a:rPr lang="en" dirty="0"/>
              <a:t>• Express the underlying meaning of the article, not just the superficial details.</a:t>
            </a:r>
            <a:br>
              <a:rPr lang="en" dirty="0"/>
            </a:br>
            <a:r>
              <a:rPr lang="en" dirty="0"/>
              <a:t>• Your summary should be about one third of the length of the original article.</a:t>
            </a:r>
            <a:endParaRPr lang="ru-RU" dirty="0"/>
          </a:p>
        </p:txBody>
      </p:sp>
    </p:spTree>
    <p:extLst>
      <p:ext uri="{BB962C8B-B14F-4D97-AF65-F5344CB8AC3E}">
        <p14:creationId xmlns:p14="http://schemas.microsoft.com/office/powerpoint/2010/main" val="181252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A583D2-A111-3145-A904-F376E5F01997}"/>
              </a:ext>
            </a:extLst>
          </p:cNvPr>
          <p:cNvSpPr>
            <a:spLocks noGrp="1"/>
          </p:cNvSpPr>
          <p:nvPr>
            <p:ph type="title"/>
          </p:nvPr>
        </p:nvSpPr>
        <p:spPr/>
        <p:txBody>
          <a:bodyPr/>
          <a:lstStyle/>
          <a:p>
            <a:r>
              <a:rPr lang="en-US" b="1" dirty="0"/>
              <a:t>Your summary should include:</a:t>
            </a:r>
            <a:endParaRPr lang="ru-RU" dirty="0"/>
          </a:p>
        </p:txBody>
      </p:sp>
      <p:sp>
        <p:nvSpPr>
          <p:cNvPr id="3" name="Объект 2">
            <a:extLst>
              <a:ext uri="{FF2B5EF4-FFF2-40B4-BE49-F238E27FC236}">
                <a16:creationId xmlns:a16="http://schemas.microsoft.com/office/drawing/2014/main" id="{9B270DD4-ED0E-F145-A2FE-0B66FA5EB9B0}"/>
              </a:ext>
            </a:extLst>
          </p:cNvPr>
          <p:cNvSpPr>
            <a:spLocks noGrp="1"/>
          </p:cNvSpPr>
          <p:nvPr>
            <p:ph idx="1"/>
          </p:nvPr>
        </p:nvSpPr>
        <p:spPr>
          <a:xfrm>
            <a:off x="1451579" y="2015732"/>
            <a:ext cx="9603275" cy="4677676"/>
          </a:xfrm>
        </p:spPr>
        <p:txBody>
          <a:bodyPr>
            <a:normAutofit fontScale="92500" lnSpcReduction="10000"/>
          </a:bodyPr>
          <a:lstStyle/>
          <a:p>
            <a:r>
              <a:rPr lang="en" sz="2000" b="1" dirty="0"/>
              <a:t>Introduction</a:t>
            </a:r>
            <a:br>
              <a:rPr lang="en" sz="2000" dirty="0"/>
            </a:br>
            <a:r>
              <a:rPr lang="en" sz="2000" dirty="0"/>
              <a:t>• Start with a summary or overview of the article which includes the author’s name and the title of the article.</a:t>
            </a:r>
            <a:br>
              <a:rPr lang="en" sz="2000" dirty="0"/>
            </a:br>
            <a:r>
              <a:rPr lang="en" sz="2000" dirty="0"/>
              <a:t>• Finish with a thesis statement that states the main idea of the article.</a:t>
            </a:r>
          </a:p>
          <a:p>
            <a:r>
              <a:rPr lang="en" sz="2000" b="1" dirty="0"/>
              <a:t>Body Paragraphs</a:t>
            </a:r>
            <a:br>
              <a:rPr lang="en" sz="2000" dirty="0"/>
            </a:br>
            <a:r>
              <a:rPr lang="en" sz="2000" dirty="0"/>
              <a:t>• The number of paragraphs in your summary depends on the length of the original article.</a:t>
            </a:r>
            <a:br>
              <a:rPr lang="en" sz="2000" dirty="0"/>
            </a:br>
            <a:r>
              <a:rPr lang="en" sz="2000" dirty="0"/>
              <a:t>• Your summary should be about one third the length of the original article. For a </a:t>
            </a:r>
            <a:r>
              <a:rPr lang="en" sz="2000" b="1" dirty="0"/>
              <a:t>one-paragraph summary</a:t>
            </a:r>
            <a:r>
              <a:rPr lang="en" sz="2000" dirty="0"/>
              <a:t>, discuss each supporting point in a separate sentence. Give 1-2 explanations for each supporting point. For a </a:t>
            </a:r>
            <a:r>
              <a:rPr lang="en" sz="2000" b="1" dirty="0"/>
              <a:t>multi-paragraph summary</a:t>
            </a:r>
            <a:r>
              <a:rPr lang="en" sz="2000" dirty="0"/>
              <a:t>, discuss each supporting point in a separate paragraph.</a:t>
            </a:r>
            <a:br>
              <a:rPr lang="en" sz="2000" dirty="0"/>
            </a:br>
            <a:r>
              <a:rPr lang="en" sz="2000" dirty="0"/>
              <a:t>• Start each body paragraph with a topic sentence.</a:t>
            </a:r>
            <a:br>
              <a:rPr lang="en" sz="2000" dirty="0"/>
            </a:br>
            <a:r>
              <a:rPr lang="en" sz="2000" dirty="0"/>
              <a:t>• Each paragraph focuses on a separate main idea and just the most important details from the article.</a:t>
            </a:r>
            <a:br>
              <a:rPr lang="en" sz="2000" dirty="0"/>
            </a:br>
            <a:r>
              <a:rPr lang="en" sz="2000" dirty="0"/>
              <a:t>• Put the ideas from the essay into your own words. Avoid copying phrases and sentences from the article.</a:t>
            </a:r>
            <a:br>
              <a:rPr lang="en" sz="2000" dirty="0"/>
            </a:br>
            <a:r>
              <a:rPr lang="en" sz="2000" dirty="0"/>
              <a:t>• Use transitional words and phrases to connect ideas.</a:t>
            </a:r>
          </a:p>
          <a:p>
            <a:r>
              <a:rPr lang="en" sz="2000" b="1" dirty="0"/>
              <a:t>Concluding Paragraph</a:t>
            </a:r>
            <a:br>
              <a:rPr lang="en" sz="2000" dirty="0"/>
            </a:br>
            <a:r>
              <a:rPr lang="en" sz="2000" dirty="0"/>
              <a:t>• Summarize the main idea and the underlying meaning of the article.</a:t>
            </a:r>
          </a:p>
        </p:txBody>
      </p:sp>
    </p:spTree>
    <p:extLst>
      <p:ext uri="{BB962C8B-B14F-4D97-AF65-F5344CB8AC3E}">
        <p14:creationId xmlns:p14="http://schemas.microsoft.com/office/powerpoint/2010/main" val="394028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87863-2A7A-BE4D-90E6-3D9860BF75A1}"/>
              </a:ext>
            </a:extLst>
          </p:cNvPr>
          <p:cNvSpPr>
            <a:spLocks noGrp="1"/>
          </p:cNvSpPr>
          <p:nvPr>
            <p:ph type="title"/>
          </p:nvPr>
        </p:nvSpPr>
        <p:spPr/>
        <p:txBody>
          <a:bodyPr/>
          <a:lstStyle/>
          <a:p>
            <a:r>
              <a:rPr lang="en" b="1" dirty="0"/>
              <a:t>Writing a REVIEW of an article</a:t>
            </a:r>
            <a:endParaRPr lang="ru-RU" dirty="0"/>
          </a:p>
        </p:txBody>
      </p:sp>
      <p:graphicFrame>
        <p:nvGraphicFramePr>
          <p:cNvPr id="10" name="Объект 9">
            <a:extLst>
              <a:ext uri="{FF2B5EF4-FFF2-40B4-BE49-F238E27FC236}">
                <a16:creationId xmlns:a16="http://schemas.microsoft.com/office/drawing/2014/main" id="{A45DF581-2B5B-C64E-AAC2-BFEE9177B84C}"/>
              </a:ext>
            </a:extLst>
          </p:cNvPr>
          <p:cNvGraphicFramePr>
            <a:graphicFrameLocks noGrp="1"/>
          </p:cNvGraphicFramePr>
          <p:nvPr>
            <p:ph idx="1"/>
            <p:extLst>
              <p:ext uri="{D42A27DB-BD31-4B8C-83A1-F6EECF244321}">
                <p14:modId xmlns:p14="http://schemas.microsoft.com/office/powerpoint/2010/main" val="2717677635"/>
              </p:ext>
            </p:extLst>
          </p:nvPr>
        </p:nvGraphicFramePr>
        <p:xfrm>
          <a:off x="838200" y="1335024"/>
          <a:ext cx="10515600" cy="574617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372689900"/>
                    </a:ext>
                  </a:extLst>
                </a:gridCol>
                <a:gridCol w="8153400">
                  <a:extLst>
                    <a:ext uri="{9D8B030D-6E8A-4147-A177-3AD203B41FA5}">
                      <a16:colId xmlns:a16="http://schemas.microsoft.com/office/drawing/2014/main" val="2781054731"/>
                    </a:ext>
                  </a:extLst>
                </a:gridCol>
              </a:tblGrid>
              <a:tr h="464190">
                <a:tc>
                  <a:txBody>
                    <a:bodyPr/>
                    <a:lstStyle/>
                    <a:p>
                      <a:pPr algn="l"/>
                      <a:r>
                        <a:rPr lang="en-US" b="1" dirty="0">
                          <a:effectLst/>
                        </a:rPr>
                        <a:t>Attribute</a:t>
                      </a:r>
                    </a:p>
                  </a:txBody>
                  <a:tcPr anchor="ctr"/>
                </a:tc>
                <a:tc>
                  <a:txBody>
                    <a:bodyPr/>
                    <a:lstStyle/>
                    <a:p>
                      <a:pPr algn="l"/>
                      <a:r>
                        <a:rPr lang="en-US" b="1" dirty="0">
                          <a:effectLst/>
                        </a:rPr>
                        <a:t>Question</a:t>
                      </a:r>
                    </a:p>
                  </a:txBody>
                  <a:tcPr anchor="ctr"/>
                </a:tc>
                <a:extLst>
                  <a:ext uri="{0D108BD9-81ED-4DB2-BD59-A6C34878D82A}">
                    <a16:rowId xmlns:a16="http://schemas.microsoft.com/office/drawing/2014/main" val="4133156453"/>
                  </a:ext>
                </a:extLst>
              </a:tr>
              <a:tr h="464190">
                <a:tc>
                  <a:txBody>
                    <a:bodyPr/>
                    <a:lstStyle/>
                    <a:p>
                      <a:r>
                        <a:rPr lang="en-US" sz="1800" b="0" i="1" u="none" strike="noStrike" kern="1200" dirty="0">
                          <a:solidFill>
                            <a:schemeClr val="tx1"/>
                          </a:solidFill>
                          <a:effectLst/>
                          <a:latin typeface="+mn-lt"/>
                          <a:ea typeface="+mn-ea"/>
                          <a:cs typeface="+mn-cs"/>
                        </a:rPr>
                        <a:t>Objectives</a:t>
                      </a:r>
                      <a:endParaRPr lang="ru-RU" dirty="0"/>
                    </a:p>
                  </a:txBody>
                  <a:tcPr/>
                </a:tc>
                <a:tc>
                  <a:txBody>
                    <a:bodyPr/>
                    <a:lstStyle/>
                    <a:p>
                      <a:r>
                        <a:rPr lang="en" sz="1800" b="0" i="0" u="none" strike="noStrike" kern="1200" dirty="0">
                          <a:solidFill>
                            <a:schemeClr val="tx1"/>
                          </a:solidFill>
                          <a:effectLst/>
                          <a:latin typeface="+mn-lt"/>
                          <a:ea typeface="+mn-ea"/>
                          <a:cs typeface="+mn-cs"/>
                        </a:rPr>
                        <a:t>What does the article set out to do?</a:t>
                      </a:r>
                      <a:endParaRPr lang="ru-RU" dirty="0"/>
                    </a:p>
                  </a:txBody>
                  <a:tcPr/>
                </a:tc>
                <a:extLst>
                  <a:ext uri="{0D108BD9-81ED-4DB2-BD59-A6C34878D82A}">
                    <a16:rowId xmlns:a16="http://schemas.microsoft.com/office/drawing/2014/main" val="2398487162"/>
                  </a:ext>
                </a:extLst>
              </a:tr>
              <a:tr h="464190">
                <a:tc>
                  <a:txBody>
                    <a:bodyPr/>
                    <a:lstStyle/>
                    <a:p>
                      <a:r>
                        <a:rPr lang="en-US" sz="1800" b="0" i="1" u="none" strike="noStrike" kern="1200" dirty="0">
                          <a:solidFill>
                            <a:schemeClr val="tx1"/>
                          </a:solidFill>
                          <a:effectLst/>
                          <a:latin typeface="+mn-lt"/>
                          <a:ea typeface="+mn-ea"/>
                          <a:cs typeface="+mn-cs"/>
                        </a:rPr>
                        <a:t>Theory</a:t>
                      </a:r>
                      <a:endParaRPr lang="ru-RU" dirty="0"/>
                    </a:p>
                  </a:txBody>
                  <a:tcPr/>
                </a:tc>
                <a:tc>
                  <a:txBody>
                    <a:bodyPr/>
                    <a:lstStyle/>
                    <a:p>
                      <a:r>
                        <a:rPr lang="en" sz="1800" b="0" i="0" u="none" strike="noStrike" kern="1200" dirty="0">
                          <a:solidFill>
                            <a:schemeClr val="tx1"/>
                          </a:solidFill>
                          <a:effectLst/>
                          <a:latin typeface="+mn-lt"/>
                          <a:ea typeface="+mn-ea"/>
                          <a:cs typeface="+mn-cs"/>
                        </a:rPr>
                        <a:t>Is there an explicit theoretical framework? If not, are there important theoretical   assumptions?</a:t>
                      </a:r>
                      <a:endParaRPr lang="ru-RU" dirty="0"/>
                    </a:p>
                  </a:txBody>
                  <a:tcPr/>
                </a:tc>
                <a:extLst>
                  <a:ext uri="{0D108BD9-81ED-4DB2-BD59-A6C34878D82A}">
                    <a16:rowId xmlns:a16="http://schemas.microsoft.com/office/drawing/2014/main" val="1597084185"/>
                  </a:ext>
                </a:extLst>
              </a:tr>
              <a:tr h="464190">
                <a:tc>
                  <a:txBody>
                    <a:bodyPr/>
                    <a:lstStyle/>
                    <a:p>
                      <a:r>
                        <a:rPr lang="en-US" sz="1800" b="0" i="1" u="none" strike="noStrike" kern="1200" dirty="0">
                          <a:solidFill>
                            <a:schemeClr val="tx1"/>
                          </a:solidFill>
                          <a:effectLst/>
                          <a:latin typeface="+mn-lt"/>
                          <a:ea typeface="+mn-ea"/>
                          <a:cs typeface="+mn-cs"/>
                        </a:rPr>
                        <a:t>Concepts</a:t>
                      </a:r>
                      <a:endParaRPr lang="ru-RU" dirty="0"/>
                    </a:p>
                  </a:txBody>
                  <a:tcPr/>
                </a:tc>
                <a:tc>
                  <a:txBody>
                    <a:bodyPr/>
                    <a:lstStyle/>
                    <a:p>
                      <a:r>
                        <a:rPr lang="en" sz="1800" b="0" i="0" u="none" strike="noStrike" kern="1200" dirty="0">
                          <a:solidFill>
                            <a:schemeClr val="tx1"/>
                          </a:solidFill>
                          <a:effectLst/>
                          <a:latin typeface="+mn-lt"/>
                          <a:ea typeface="+mn-ea"/>
                          <a:cs typeface="+mn-cs"/>
                        </a:rPr>
                        <a:t>What are the central concepts? Are they clearly defined?</a:t>
                      </a:r>
                      <a:endParaRPr lang="ru-RU" dirty="0"/>
                    </a:p>
                  </a:txBody>
                  <a:tcPr/>
                </a:tc>
                <a:extLst>
                  <a:ext uri="{0D108BD9-81ED-4DB2-BD59-A6C34878D82A}">
                    <a16:rowId xmlns:a16="http://schemas.microsoft.com/office/drawing/2014/main" val="3312975762"/>
                  </a:ext>
                </a:extLst>
              </a:tr>
              <a:tr h="464190">
                <a:tc>
                  <a:txBody>
                    <a:bodyPr/>
                    <a:lstStyle/>
                    <a:p>
                      <a:r>
                        <a:rPr lang="en-US" sz="1800" b="0" i="1" u="none" strike="noStrike" kern="1200" dirty="0">
                          <a:solidFill>
                            <a:schemeClr val="tx1"/>
                          </a:solidFill>
                          <a:effectLst/>
                          <a:latin typeface="+mn-lt"/>
                          <a:ea typeface="+mn-ea"/>
                          <a:cs typeface="+mn-cs"/>
                        </a:rPr>
                        <a:t>Argument</a:t>
                      </a:r>
                      <a:endParaRPr lang="ru-RU" dirty="0"/>
                    </a:p>
                  </a:txBody>
                  <a:tcPr/>
                </a:tc>
                <a:tc>
                  <a:txBody>
                    <a:bodyPr/>
                    <a:lstStyle/>
                    <a:p>
                      <a:r>
                        <a:rPr lang="en" sz="1800" b="0" i="0" u="none" strike="noStrike" kern="1200" dirty="0">
                          <a:solidFill>
                            <a:schemeClr val="tx1"/>
                          </a:solidFill>
                          <a:effectLst/>
                          <a:latin typeface="+mn-lt"/>
                          <a:ea typeface="+mn-ea"/>
                          <a:cs typeface="+mn-cs"/>
                        </a:rPr>
                        <a:t>What is the central argument? Are there specific hypotheses?</a:t>
                      </a:r>
                      <a:endParaRPr lang="ru-RU" dirty="0"/>
                    </a:p>
                  </a:txBody>
                  <a:tcPr/>
                </a:tc>
                <a:extLst>
                  <a:ext uri="{0D108BD9-81ED-4DB2-BD59-A6C34878D82A}">
                    <a16:rowId xmlns:a16="http://schemas.microsoft.com/office/drawing/2014/main" val="2058741183"/>
                  </a:ext>
                </a:extLst>
              </a:tr>
              <a:tr h="464190">
                <a:tc>
                  <a:txBody>
                    <a:bodyPr/>
                    <a:lstStyle/>
                    <a:p>
                      <a:r>
                        <a:rPr lang="en-US" sz="1800" b="0" i="1" u="none" strike="noStrike" kern="1200" dirty="0">
                          <a:solidFill>
                            <a:schemeClr val="tx1"/>
                          </a:solidFill>
                          <a:effectLst/>
                          <a:latin typeface="+mn-lt"/>
                          <a:ea typeface="+mn-ea"/>
                          <a:cs typeface="+mn-cs"/>
                        </a:rPr>
                        <a:t>Method</a:t>
                      </a:r>
                      <a:endParaRPr lang="ru-RU" dirty="0"/>
                    </a:p>
                  </a:txBody>
                  <a:tcPr/>
                </a:tc>
                <a:tc>
                  <a:txBody>
                    <a:bodyPr/>
                    <a:lstStyle/>
                    <a:p>
                      <a:r>
                        <a:rPr lang="en" sz="1800" b="0" i="0" u="none" strike="noStrike" kern="1200" dirty="0">
                          <a:solidFill>
                            <a:schemeClr val="tx1"/>
                          </a:solidFill>
                          <a:effectLst/>
                          <a:latin typeface="+mn-lt"/>
                          <a:ea typeface="+mn-ea"/>
                          <a:cs typeface="+mn-cs"/>
                        </a:rPr>
                        <a:t>What methods are employed to test these?</a:t>
                      </a:r>
                      <a:endParaRPr lang="ru-RU" dirty="0"/>
                    </a:p>
                  </a:txBody>
                  <a:tcPr/>
                </a:tc>
                <a:extLst>
                  <a:ext uri="{0D108BD9-81ED-4DB2-BD59-A6C34878D82A}">
                    <a16:rowId xmlns:a16="http://schemas.microsoft.com/office/drawing/2014/main" val="4094931300"/>
                  </a:ext>
                </a:extLst>
              </a:tr>
              <a:tr h="464190">
                <a:tc>
                  <a:txBody>
                    <a:bodyPr/>
                    <a:lstStyle/>
                    <a:p>
                      <a:r>
                        <a:rPr lang="en-US" sz="1800" b="0" i="1" u="none" strike="noStrike" kern="1200" dirty="0">
                          <a:solidFill>
                            <a:schemeClr val="tx1"/>
                          </a:solidFill>
                          <a:effectLst/>
                          <a:latin typeface="+mn-lt"/>
                          <a:ea typeface="+mn-ea"/>
                          <a:cs typeface="+mn-cs"/>
                        </a:rPr>
                        <a:t>Evidence</a:t>
                      </a:r>
                      <a:endParaRPr lang="ru-RU" dirty="0"/>
                    </a:p>
                  </a:txBody>
                  <a:tcPr/>
                </a:tc>
                <a:tc>
                  <a:txBody>
                    <a:bodyPr/>
                    <a:lstStyle/>
                    <a:p>
                      <a:r>
                        <a:rPr lang="en" sz="1800" b="0" i="0" u="none" strike="noStrike" kern="1200" dirty="0">
                          <a:solidFill>
                            <a:schemeClr val="tx1"/>
                          </a:solidFill>
                          <a:effectLst/>
                          <a:latin typeface="+mn-lt"/>
                          <a:ea typeface="+mn-ea"/>
                          <a:cs typeface="+mn-cs"/>
                        </a:rPr>
                        <a:t>Is evidence provided? How adequate is it?</a:t>
                      </a:r>
                      <a:endParaRPr lang="ru-RU" dirty="0"/>
                    </a:p>
                  </a:txBody>
                  <a:tcPr/>
                </a:tc>
                <a:extLst>
                  <a:ext uri="{0D108BD9-81ED-4DB2-BD59-A6C34878D82A}">
                    <a16:rowId xmlns:a16="http://schemas.microsoft.com/office/drawing/2014/main" val="4242638486"/>
                  </a:ext>
                </a:extLst>
              </a:tr>
              <a:tr h="464190">
                <a:tc>
                  <a:txBody>
                    <a:bodyPr/>
                    <a:lstStyle/>
                    <a:p>
                      <a:r>
                        <a:rPr lang="en-US" sz="1800" b="0" i="1" u="none" strike="noStrike" kern="1200" dirty="0">
                          <a:solidFill>
                            <a:schemeClr val="tx1"/>
                          </a:solidFill>
                          <a:effectLst/>
                          <a:latin typeface="+mn-lt"/>
                          <a:ea typeface="+mn-ea"/>
                          <a:cs typeface="+mn-cs"/>
                        </a:rPr>
                        <a:t>Values</a:t>
                      </a:r>
                      <a:endParaRPr lang="ru-RU" dirty="0"/>
                    </a:p>
                  </a:txBody>
                  <a:tcPr/>
                </a:tc>
                <a:tc>
                  <a:txBody>
                    <a:bodyPr/>
                    <a:lstStyle/>
                    <a:p>
                      <a:r>
                        <a:rPr lang="en" sz="1800" b="0" i="0" u="none" strike="noStrike" kern="1200" dirty="0">
                          <a:solidFill>
                            <a:schemeClr val="tx1"/>
                          </a:solidFill>
                          <a:effectLst/>
                          <a:latin typeface="+mn-lt"/>
                          <a:ea typeface="+mn-ea"/>
                          <a:cs typeface="+mn-cs"/>
                        </a:rPr>
                        <a:t>Are value positions clear or are they implicit?</a:t>
                      </a:r>
                      <a:endParaRPr lang="ru-RU" dirty="0"/>
                    </a:p>
                  </a:txBody>
                  <a:tcPr/>
                </a:tc>
                <a:extLst>
                  <a:ext uri="{0D108BD9-81ED-4DB2-BD59-A6C34878D82A}">
                    <a16:rowId xmlns:a16="http://schemas.microsoft.com/office/drawing/2014/main" val="3020809514"/>
                  </a:ext>
                </a:extLst>
              </a:tr>
              <a:tr h="464190">
                <a:tc>
                  <a:txBody>
                    <a:bodyPr/>
                    <a:lstStyle/>
                    <a:p>
                      <a:r>
                        <a:rPr lang="en-US" sz="1800" b="0" i="1" u="none" strike="noStrike" kern="1200" dirty="0">
                          <a:solidFill>
                            <a:schemeClr val="tx1"/>
                          </a:solidFill>
                          <a:effectLst/>
                          <a:latin typeface="+mn-lt"/>
                          <a:ea typeface="+mn-ea"/>
                          <a:cs typeface="+mn-cs"/>
                        </a:rPr>
                        <a:t>Literature</a:t>
                      </a:r>
                      <a:endParaRPr lang="ru-RU" dirty="0"/>
                    </a:p>
                  </a:txBody>
                  <a:tcPr/>
                </a:tc>
                <a:tc>
                  <a:txBody>
                    <a:bodyPr/>
                    <a:lstStyle/>
                    <a:p>
                      <a:r>
                        <a:rPr lang="en" sz="1800" b="0" i="0" u="none" strike="noStrike" kern="1200" dirty="0">
                          <a:solidFill>
                            <a:schemeClr val="tx1"/>
                          </a:solidFill>
                          <a:effectLst/>
                          <a:latin typeface="+mn-lt"/>
                          <a:ea typeface="+mn-ea"/>
                          <a:cs typeface="+mn-cs"/>
                        </a:rPr>
                        <a:t>How does the work fit into the wider literature?</a:t>
                      </a:r>
                      <a:endParaRPr lang="ru-RU" dirty="0"/>
                    </a:p>
                  </a:txBody>
                  <a:tcPr/>
                </a:tc>
                <a:extLst>
                  <a:ext uri="{0D108BD9-81ED-4DB2-BD59-A6C34878D82A}">
                    <a16:rowId xmlns:a16="http://schemas.microsoft.com/office/drawing/2014/main" val="3052225208"/>
                  </a:ext>
                </a:extLst>
              </a:tr>
              <a:tr h="464190">
                <a:tc>
                  <a:txBody>
                    <a:bodyPr/>
                    <a:lstStyle/>
                    <a:p>
                      <a:r>
                        <a:rPr lang="en-US" sz="1800" b="0" i="1" u="none" strike="noStrike" kern="1200" dirty="0">
                          <a:solidFill>
                            <a:schemeClr val="tx1"/>
                          </a:solidFill>
                          <a:effectLst/>
                          <a:latin typeface="+mn-lt"/>
                          <a:ea typeface="+mn-ea"/>
                          <a:cs typeface="+mn-cs"/>
                        </a:rPr>
                        <a:t>Contribution</a:t>
                      </a:r>
                      <a:endParaRPr lang="ru-RU" dirty="0"/>
                    </a:p>
                  </a:txBody>
                  <a:tcPr/>
                </a:tc>
                <a:tc>
                  <a:txBody>
                    <a:bodyPr/>
                    <a:lstStyle/>
                    <a:p>
                      <a:r>
                        <a:rPr lang="en" sz="1800" b="0" i="0" u="none" strike="noStrike" kern="1200" dirty="0">
                          <a:solidFill>
                            <a:schemeClr val="tx1"/>
                          </a:solidFill>
                          <a:effectLst/>
                          <a:latin typeface="+mn-lt"/>
                          <a:ea typeface="+mn-ea"/>
                          <a:cs typeface="+mn-cs"/>
                        </a:rPr>
                        <a:t>How well does the work advance our knowledge of the subject?</a:t>
                      </a:r>
                      <a:endParaRPr lang="ru-RU" dirty="0"/>
                    </a:p>
                  </a:txBody>
                  <a:tcPr/>
                </a:tc>
                <a:extLst>
                  <a:ext uri="{0D108BD9-81ED-4DB2-BD59-A6C34878D82A}">
                    <a16:rowId xmlns:a16="http://schemas.microsoft.com/office/drawing/2014/main" val="1477983103"/>
                  </a:ext>
                </a:extLst>
              </a:tr>
              <a:tr h="464190">
                <a:tc>
                  <a:txBody>
                    <a:bodyPr/>
                    <a:lstStyle/>
                    <a:p>
                      <a:r>
                        <a:rPr lang="en-US" sz="1800" b="0" i="1" u="none" strike="noStrike" kern="1200" dirty="0">
                          <a:solidFill>
                            <a:schemeClr val="tx1"/>
                          </a:solidFill>
                          <a:effectLst/>
                          <a:latin typeface="+mn-lt"/>
                          <a:ea typeface="+mn-ea"/>
                          <a:cs typeface="+mn-cs"/>
                        </a:rPr>
                        <a:t>Style</a:t>
                      </a:r>
                      <a:endParaRPr lang="ru-RU" dirty="0"/>
                    </a:p>
                  </a:txBody>
                  <a:tcPr/>
                </a:tc>
                <a:tc>
                  <a:txBody>
                    <a:bodyPr/>
                    <a:lstStyle/>
                    <a:p>
                      <a:r>
                        <a:rPr lang="en" sz="1800" b="0" i="0" u="none" strike="noStrike" kern="1200" dirty="0">
                          <a:solidFill>
                            <a:schemeClr val="tx1"/>
                          </a:solidFill>
                          <a:effectLst/>
                          <a:latin typeface="+mn-lt"/>
                          <a:ea typeface="+mn-ea"/>
                          <a:cs typeface="+mn-cs"/>
                        </a:rPr>
                        <a:t>How clear is the author's language/style/expression?</a:t>
                      </a:r>
                      <a:endParaRPr lang="ru-RU" dirty="0"/>
                    </a:p>
                  </a:txBody>
                  <a:tcPr/>
                </a:tc>
                <a:extLst>
                  <a:ext uri="{0D108BD9-81ED-4DB2-BD59-A6C34878D82A}">
                    <a16:rowId xmlns:a16="http://schemas.microsoft.com/office/drawing/2014/main" val="3790443877"/>
                  </a:ext>
                </a:extLst>
              </a:tr>
              <a:tr h="464190">
                <a:tc>
                  <a:txBody>
                    <a:bodyPr/>
                    <a:lstStyle/>
                    <a:p>
                      <a:r>
                        <a:rPr lang="en-US" sz="1800" b="0" i="1" u="none" strike="noStrike" kern="1200" dirty="0">
                          <a:solidFill>
                            <a:schemeClr val="tx1"/>
                          </a:solidFill>
                          <a:effectLst/>
                          <a:latin typeface="+mn-lt"/>
                          <a:ea typeface="+mn-ea"/>
                          <a:cs typeface="+mn-cs"/>
                        </a:rPr>
                        <a:t>Conclusion</a:t>
                      </a:r>
                      <a:endParaRPr lang="ru-RU" dirty="0"/>
                    </a:p>
                  </a:txBody>
                  <a:tcPr/>
                </a:tc>
                <a:tc>
                  <a:txBody>
                    <a:bodyPr/>
                    <a:lstStyle/>
                    <a:p>
                      <a:r>
                        <a:rPr lang="en-US" sz="1800" b="0" i="0" u="none" strike="noStrike" kern="1200" dirty="0">
                          <a:solidFill>
                            <a:schemeClr val="tx1"/>
                          </a:solidFill>
                          <a:effectLst/>
                          <a:latin typeface="+mn-lt"/>
                          <a:ea typeface="+mn-ea"/>
                          <a:cs typeface="+mn-cs"/>
                        </a:rPr>
                        <a:t>A brief overall assessment.</a:t>
                      </a:r>
                      <a:endParaRPr lang="ru-RU" dirty="0"/>
                    </a:p>
                  </a:txBody>
                  <a:tcPr/>
                </a:tc>
                <a:extLst>
                  <a:ext uri="{0D108BD9-81ED-4DB2-BD59-A6C34878D82A}">
                    <a16:rowId xmlns:a16="http://schemas.microsoft.com/office/drawing/2014/main" val="1733679733"/>
                  </a:ext>
                </a:extLst>
              </a:tr>
            </a:tbl>
          </a:graphicData>
        </a:graphic>
      </p:graphicFrame>
    </p:spTree>
    <p:extLst>
      <p:ext uri="{BB962C8B-B14F-4D97-AF65-F5344CB8AC3E}">
        <p14:creationId xmlns:p14="http://schemas.microsoft.com/office/powerpoint/2010/main" val="98944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A27B69-B57F-4244-9648-5D5D2A981304}"/>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1EC45927-364C-3647-937E-FD422FB5C621}"/>
              </a:ext>
            </a:extLst>
          </p:cNvPr>
          <p:cNvPicPr>
            <a:picLocks noGrp="1" noChangeAspect="1"/>
          </p:cNvPicPr>
          <p:nvPr>
            <p:ph idx="1"/>
          </p:nvPr>
        </p:nvPicPr>
        <p:blipFill>
          <a:blip r:embed="rId2"/>
          <a:stretch>
            <a:fillRect/>
          </a:stretch>
        </p:blipFill>
        <p:spPr>
          <a:xfrm>
            <a:off x="1691992" y="266519"/>
            <a:ext cx="8808015" cy="6226356"/>
          </a:xfrm>
          <a:prstGeom prst="rect">
            <a:avLst/>
          </a:prstGeom>
        </p:spPr>
      </p:pic>
    </p:spTree>
    <p:extLst>
      <p:ext uri="{BB962C8B-B14F-4D97-AF65-F5344CB8AC3E}">
        <p14:creationId xmlns:p14="http://schemas.microsoft.com/office/powerpoint/2010/main" val="105633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BC05EB-AF7B-404C-BCB1-39A69E69A142}"/>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5CE26DA2-0121-AD4B-B48D-B70673A6481F}"/>
              </a:ext>
            </a:extLst>
          </p:cNvPr>
          <p:cNvPicPr>
            <a:picLocks noGrp="1" noChangeAspect="1"/>
          </p:cNvPicPr>
          <p:nvPr>
            <p:ph idx="1"/>
          </p:nvPr>
        </p:nvPicPr>
        <p:blipFill>
          <a:blip r:embed="rId2"/>
          <a:stretch>
            <a:fillRect/>
          </a:stretch>
        </p:blipFill>
        <p:spPr>
          <a:xfrm>
            <a:off x="2187299" y="350838"/>
            <a:ext cx="7817401" cy="6507162"/>
          </a:xfrm>
          <a:prstGeom prst="rect">
            <a:avLst/>
          </a:prstGeom>
        </p:spPr>
      </p:pic>
    </p:spTree>
    <p:extLst>
      <p:ext uri="{BB962C8B-B14F-4D97-AF65-F5344CB8AC3E}">
        <p14:creationId xmlns:p14="http://schemas.microsoft.com/office/powerpoint/2010/main" val="85387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60894-6585-EE48-93DD-0B35172AD09E}"/>
              </a:ext>
            </a:extLst>
          </p:cNvPr>
          <p:cNvSpPr>
            <a:spLocks noGrp="1"/>
          </p:cNvSpPr>
          <p:nvPr>
            <p:ph type="title"/>
          </p:nvPr>
        </p:nvSpPr>
        <p:spPr>
          <a:xfrm>
            <a:off x="762000" y="548005"/>
            <a:ext cx="10515600" cy="1325563"/>
          </a:xfrm>
        </p:spPr>
        <p:txBody>
          <a:bodyPr/>
          <a:lstStyle/>
          <a:p>
            <a:r>
              <a:rPr lang="en-US" dirty="0"/>
              <a:t>Schematic overview of an editorial process</a:t>
            </a:r>
            <a:endParaRPr lang="ru-RU" dirty="0"/>
          </a:p>
        </p:txBody>
      </p:sp>
      <p:pic>
        <p:nvPicPr>
          <p:cNvPr id="4" name="Объект 3">
            <a:extLst>
              <a:ext uri="{FF2B5EF4-FFF2-40B4-BE49-F238E27FC236}">
                <a16:creationId xmlns:a16="http://schemas.microsoft.com/office/drawing/2014/main" id="{927EDCCD-1F9B-DA45-872D-D78A34C5D5C0}"/>
              </a:ext>
            </a:extLst>
          </p:cNvPr>
          <p:cNvPicPr>
            <a:picLocks noGrp="1" noChangeAspect="1"/>
          </p:cNvPicPr>
          <p:nvPr>
            <p:ph idx="1"/>
          </p:nvPr>
        </p:nvPicPr>
        <p:blipFill>
          <a:blip r:embed="rId2"/>
          <a:stretch>
            <a:fillRect/>
          </a:stretch>
        </p:blipFill>
        <p:spPr>
          <a:xfrm>
            <a:off x="838200" y="2096115"/>
            <a:ext cx="10515600" cy="3810358"/>
          </a:xfrm>
          <a:prstGeom prst="rect">
            <a:avLst/>
          </a:prstGeom>
        </p:spPr>
      </p:pic>
    </p:spTree>
    <p:extLst>
      <p:ext uri="{BB962C8B-B14F-4D97-AF65-F5344CB8AC3E}">
        <p14:creationId xmlns:p14="http://schemas.microsoft.com/office/powerpoint/2010/main" val="164508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3B80C-51F4-2D49-BB09-B8DA9B1246E3}"/>
              </a:ext>
            </a:extLst>
          </p:cNvPr>
          <p:cNvSpPr>
            <a:spLocks noGrp="1"/>
          </p:cNvSpPr>
          <p:nvPr>
            <p:ph type="title"/>
          </p:nvPr>
        </p:nvSpPr>
        <p:spPr/>
        <p:txBody>
          <a:bodyPr/>
          <a:lstStyle/>
          <a:p>
            <a:r>
              <a:rPr lang="en-US" dirty="0"/>
              <a:t>Content</a:t>
            </a:r>
            <a:endParaRPr lang="ru-RU" dirty="0"/>
          </a:p>
        </p:txBody>
      </p:sp>
      <p:sp>
        <p:nvSpPr>
          <p:cNvPr id="3" name="Объект 2">
            <a:extLst>
              <a:ext uri="{FF2B5EF4-FFF2-40B4-BE49-F238E27FC236}">
                <a16:creationId xmlns:a16="http://schemas.microsoft.com/office/drawing/2014/main" id="{7E45CAE1-BF17-7046-888C-A67C2287E22C}"/>
              </a:ext>
            </a:extLst>
          </p:cNvPr>
          <p:cNvSpPr>
            <a:spLocks noGrp="1"/>
          </p:cNvSpPr>
          <p:nvPr>
            <p:ph idx="1"/>
          </p:nvPr>
        </p:nvSpPr>
        <p:spPr>
          <a:xfrm>
            <a:off x="1451579" y="2015732"/>
            <a:ext cx="9603275" cy="4037749"/>
          </a:xfrm>
        </p:spPr>
        <p:txBody>
          <a:bodyPr>
            <a:normAutofit/>
          </a:bodyPr>
          <a:lstStyle/>
          <a:p>
            <a:r>
              <a:rPr lang="en-US" sz="2400" dirty="0"/>
              <a:t>Abstract as a brief description of the content of a printed work or manuscript</a:t>
            </a:r>
          </a:p>
          <a:p>
            <a:r>
              <a:rPr lang="en-US" sz="2400" dirty="0"/>
              <a:t>The structure of the summary</a:t>
            </a:r>
          </a:p>
          <a:p>
            <a:r>
              <a:rPr lang="en-US" sz="2400" dirty="0"/>
              <a:t>Review and editorial process</a:t>
            </a:r>
          </a:p>
          <a:p>
            <a:r>
              <a:rPr lang="en-US" sz="2400" dirty="0"/>
              <a:t>Releasing results to the press</a:t>
            </a:r>
          </a:p>
          <a:p>
            <a:r>
              <a:rPr lang="en-US" sz="2400" dirty="0"/>
              <a:t>Becoming a reviewer</a:t>
            </a:r>
          </a:p>
          <a:p>
            <a:r>
              <a:rPr lang="en-US" sz="2400" dirty="0"/>
              <a:t>Writing review comments</a:t>
            </a:r>
          </a:p>
          <a:p>
            <a:r>
              <a:rPr lang="en-US" sz="2400" dirty="0"/>
              <a:t>Becoming an editor</a:t>
            </a:r>
            <a:endParaRPr lang="ru-RU" sz="2400" dirty="0"/>
          </a:p>
        </p:txBody>
      </p:sp>
    </p:spTree>
    <p:extLst>
      <p:ext uri="{BB962C8B-B14F-4D97-AF65-F5344CB8AC3E}">
        <p14:creationId xmlns:p14="http://schemas.microsoft.com/office/powerpoint/2010/main" val="143631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DFCC4B-2454-D44C-976C-FD76150DF2D9}"/>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D04EA600-0FAE-CA49-BDC0-3B90FD3DB55B}"/>
              </a:ext>
            </a:extLst>
          </p:cNvPr>
          <p:cNvSpPr>
            <a:spLocks noGrp="1"/>
          </p:cNvSpPr>
          <p:nvPr>
            <p:ph idx="1"/>
          </p:nvPr>
        </p:nvSpPr>
        <p:spPr>
          <a:xfrm>
            <a:off x="838200" y="1825625"/>
            <a:ext cx="10515600" cy="4667250"/>
          </a:xfrm>
        </p:spPr>
        <p:txBody>
          <a:bodyPr>
            <a:normAutofit lnSpcReduction="10000"/>
          </a:bodyPr>
          <a:lstStyle/>
          <a:p>
            <a:r>
              <a:rPr lang="en" b="1" dirty="0"/>
              <a:t>Overview of the Review Report Format</a:t>
            </a:r>
          </a:p>
          <a:p>
            <a:pPr lvl="1"/>
            <a:r>
              <a:rPr lang="en" b="1" dirty="0"/>
              <a:t>Informal Structure</a:t>
            </a:r>
            <a:br>
              <a:rPr lang="en" dirty="0"/>
            </a:br>
            <a:r>
              <a:rPr lang="en" dirty="0"/>
              <a:t>Many journals don't provide criteria for reviews beyond asking for your 'analysis of merits'. In this case, you may wish to familiarize yourself with examples of other reviews done for the journal, which the editor should be able to provide or, as you gain experience, rely on your own evolving style.</a:t>
            </a:r>
          </a:p>
          <a:p>
            <a:pPr lvl="1"/>
            <a:r>
              <a:rPr lang="en" b="1" dirty="0"/>
              <a:t>Formal Structure</a:t>
            </a:r>
            <a:br>
              <a:rPr lang="en" dirty="0"/>
            </a:br>
            <a:r>
              <a:rPr lang="en" dirty="0"/>
              <a:t>Other journals require a more formal approach. Sometimes they will ask you to address specific questions in your review via a questionnaire. Or they might want you to rate the manuscript on various attributes using a scorecard. Often you can't see these until you log in to submit your review. So when you agree to the work, it's worth checking for any journal-specific guidelines and requirements. If there are formal guidelines, let them direct the structure of your review.</a:t>
            </a:r>
            <a:endParaRPr lang="ru-RU" dirty="0"/>
          </a:p>
        </p:txBody>
      </p:sp>
    </p:spTree>
    <p:extLst>
      <p:ext uri="{BB962C8B-B14F-4D97-AF65-F5344CB8AC3E}">
        <p14:creationId xmlns:p14="http://schemas.microsoft.com/office/powerpoint/2010/main" val="195174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E9056-C627-0E41-9C58-6C525ACE2509}"/>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9CE863AA-5622-5C45-9EE1-EAB5E6B450FC}"/>
              </a:ext>
            </a:extLst>
          </p:cNvPr>
          <p:cNvSpPr>
            <a:spLocks noGrp="1"/>
          </p:cNvSpPr>
          <p:nvPr>
            <p:ph idx="1"/>
          </p:nvPr>
        </p:nvSpPr>
        <p:spPr>
          <a:xfrm>
            <a:off x="838200" y="1825624"/>
            <a:ext cx="10515600" cy="5032375"/>
          </a:xfrm>
        </p:spPr>
        <p:txBody>
          <a:bodyPr>
            <a:normAutofit fontScale="92500" lnSpcReduction="20000"/>
          </a:bodyPr>
          <a:lstStyle/>
          <a:p>
            <a:r>
              <a:rPr lang="en-US" b="1" dirty="0"/>
              <a:t>The First Read-Through. Skimming</a:t>
            </a:r>
          </a:p>
          <a:p>
            <a:r>
              <a:rPr lang="en" b="1" dirty="0"/>
              <a:t>First Read Considerations</a:t>
            </a:r>
          </a:p>
          <a:p>
            <a:pPr lvl="1"/>
            <a:r>
              <a:rPr lang="en" dirty="0"/>
              <a:t>Keep a pen and paper handy when skim-reading.</a:t>
            </a:r>
          </a:p>
          <a:p>
            <a:pPr lvl="1"/>
            <a:r>
              <a:rPr lang="en" dirty="0"/>
              <a:t>Try to bear in mind the following questions - they'll help you form your overall impression:</a:t>
            </a:r>
          </a:p>
          <a:p>
            <a:pPr lvl="1"/>
            <a:r>
              <a:rPr lang="en" dirty="0"/>
              <a:t>What is the main question addressed by the research? Is it relevant and interesting?</a:t>
            </a:r>
          </a:p>
          <a:p>
            <a:pPr lvl="1"/>
            <a:r>
              <a:rPr lang="en" dirty="0"/>
              <a:t>How original is the topic? What does it add to the subject area compared with other published material?</a:t>
            </a:r>
          </a:p>
          <a:p>
            <a:pPr lvl="1"/>
            <a:r>
              <a:rPr lang="en" dirty="0"/>
              <a:t>Is the paper well written? Is the text clear and easy to read?</a:t>
            </a:r>
          </a:p>
          <a:p>
            <a:pPr lvl="1"/>
            <a:r>
              <a:rPr lang="en" dirty="0"/>
              <a:t>Are the conclusions consistent with the evidence and arguments presented? Do they address the main question posed?</a:t>
            </a:r>
          </a:p>
          <a:p>
            <a:pPr lvl="1"/>
            <a:r>
              <a:rPr lang="en" dirty="0"/>
              <a:t>If the author is disagreeing significantly with the current academic consensus, do they have a substantial case? If not, what would be required to make their case credible?</a:t>
            </a:r>
          </a:p>
          <a:p>
            <a:pPr lvl="1"/>
            <a:r>
              <a:rPr lang="en" dirty="0"/>
              <a:t>If the paper includes tables or figures, what do they add to the paper? Do they aid understanding or are they superfluous?</a:t>
            </a:r>
          </a:p>
        </p:txBody>
      </p:sp>
    </p:spTree>
    <p:extLst>
      <p:ext uri="{BB962C8B-B14F-4D97-AF65-F5344CB8AC3E}">
        <p14:creationId xmlns:p14="http://schemas.microsoft.com/office/powerpoint/2010/main" val="2277645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D917B2-409C-9141-A271-4CA29276583C}"/>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8817B519-B96B-7044-9FBC-D062FCE166B8}"/>
              </a:ext>
            </a:extLst>
          </p:cNvPr>
          <p:cNvSpPr>
            <a:spLocks noGrp="1"/>
          </p:cNvSpPr>
          <p:nvPr>
            <p:ph idx="1"/>
          </p:nvPr>
        </p:nvSpPr>
        <p:spPr>
          <a:xfrm>
            <a:off x="838200" y="1825624"/>
            <a:ext cx="10515600" cy="4867783"/>
          </a:xfrm>
        </p:spPr>
        <p:txBody>
          <a:bodyPr>
            <a:normAutofit fontScale="85000" lnSpcReduction="20000"/>
          </a:bodyPr>
          <a:lstStyle/>
          <a:p>
            <a:r>
              <a:rPr lang="en-US" sz="3200" b="1" dirty="0"/>
              <a:t>Spotting Potential Major Flaws</a:t>
            </a:r>
          </a:p>
          <a:p>
            <a:pPr lvl="1"/>
            <a:r>
              <a:rPr lang="en" sz="2800" dirty="0"/>
              <a:t>While you should read the whole paper, making the right choice of what to read first can save time by flagging major problems early on.</a:t>
            </a:r>
          </a:p>
          <a:p>
            <a:r>
              <a:rPr lang="en" sz="3200" dirty="0"/>
              <a:t>Examples of possibly major flaws include:</a:t>
            </a:r>
          </a:p>
          <a:p>
            <a:pPr lvl="1"/>
            <a:r>
              <a:rPr lang="en" sz="2800" i="1" dirty="0"/>
              <a:t>Drawing a conclusion that is contradicted by the author's own statistical or qualitative evidence</a:t>
            </a:r>
          </a:p>
          <a:p>
            <a:pPr lvl="1"/>
            <a:r>
              <a:rPr lang="en" sz="2800" i="1" dirty="0"/>
              <a:t>The use of a discredited method</a:t>
            </a:r>
          </a:p>
          <a:p>
            <a:pPr lvl="1"/>
            <a:r>
              <a:rPr lang="en" sz="2800" i="1" dirty="0"/>
              <a:t>Ignoring a process that is known to have a strong influence on the area under study</a:t>
            </a:r>
          </a:p>
          <a:p>
            <a:r>
              <a:rPr lang="en" dirty="0"/>
              <a:t>If experimental design features prominently in the paper, first check that the methodology is sound - if not, this is likely to be a major flaw. You might examine:</a:t>
            </a:r>
          </a:p>
          <a:p>
            <a:pPr lvl="1"/>
            <a:r>
              <a:rPr lang="en" i="1" dirty="0"/>
              <a:t>The regularity of sampling in time-dependent studies</a:t>
            </a:r>
          </a:p>
          <a:p>
            <a:pPr lvl="1"/>
            <a:r>
              <a:rPr lang="en" i="1" dirty="0"/>
              <a:t>The validity of questions, the use of a detailed methodology and the data analysis being done systematically (in qualitative research)</a:t>
            </a:r>
          </a:p>
          <a:p>
            <a:pPr lvl="1"/>
            <a:r>
              <a:rPr lang="en" i="1" dirty="0"/>
              <a:t>That qualitative research extends beyond the author's opinions, with sufficient descriptive elements and appropriate quotes from interviews or focus groups</a:t>
            </a:r>
          </a:p>
          <a:p>
            <a:endParaRPr lang="en" sz="3200" i="1" dirty="0"/>
          </a:p>
        </p:txBody>
      </p:sp>
    </p:spTree>
    <p:extLst>
      <p:ext uri="{BB962C8B-B14F-4D97-AF65-F5344CB8AC3E}">
        <p14:creationId xmlns:p14="http://schemas.microsoft.com/office/powerpoint/2010/main" val="89240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6AB73-C7E5-1F49-AEFF-307FDFA0AE0E}"/>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2366C0A4-0EE2-8F4F-8219-8A7688963854}"/>
              </a:ext>
            </a:extLst>
          </p:cNvPr>
          <p:cNvSpPr>
            <a:spLocks noGrp="1"/>
          </p:cNvSpPr>
          <p:nvPr>
            <p:ph idx="1"/>
          </p:nvPr>
        </p:nvSpPr>
        <p:spPr/>
        <p:txBody>
          <a:bodyPr/>
          <a:lstStyle/>
          <a:p>
            <a:r>
              <a:rPr lang="en-US" b="1" dirty="0"/>
              <a:t>Major Flaws in Information</a:t>
            </a:r>
          </a:p>
          <a:p>
            <a:r>
              <a:rPr lang="en" dirty="0"/>
              <a:t>Insufficient data</a:t>
            </a:r>
          </a:p>
          <a:p>
            <a:r>
              <a:rPr lang="en" dirty="0"/>
              <a:t>Statistically non-significant variations</a:t>
            </a:r>
          </a:p>
          <a:p>
            <a:r>
              <a:rPr lang="en" dirty="0"/>
              <a:t>Unclear data tables</a:t>
            </a:r>
          </a:p>
          <a:p>
            <a:r>
              <a:rPr lang="en" dirty="0"/>
              <a:t>Contradictory data that either are not self-consistent or disagree with the conclusions</a:t>
            </a:r>
          </a:p>
          <a:p>
            <a:r>
              <a:rPr lang="en" dirty="0"/>
              <a:t>Confirmatory data that adds little, if anything, to current understanding - unless strong arguments for such repetition are made</a:t>
            </a:r>
          </a:p>
        </p:txBody>
      </p:sp>
    </p:spTree>
    <p:extLst>
      <p:ext uri="{BB962C8B-B14F-4D97-AF65-F5344CB8AC3E}">
        <p14:creationId xmlns:p14="http://schemas.microsoft.com/office/powerpoint/2010/main" val="74012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1B6C66-4384-B543-9EA6-1116B5BAC75F}"/>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89E5CF41-7354-F640-AA63-A46D54072731}"/>
              </a:ext>
            </a:extLst>
          </p:cNvPr>
          <p:cNvSpPr>
            <a:spLocks noGrp="1"/>
          </p:cNvSpPr>
          <p:nvPr>
            <p:ph idx="1"/>
          </p:nvPr>
        </p:nvSpPr>
        <p:spPr/>
        <p:txBody>
          <a:bodyPr>
            <a:normAutofit/>
          </a:bodyPr>
          <a:lstStyle/>
          <a:p>
            <a:r>
              <a:rPr lang="en-US" b="1" dirty="0"/>
              <a:t>Concluding the First Reading</a:t>
            </a:r>
          </a:p>
          <a:p>
            <a:pPr lvl="1"/>
            <a:r>
              <a:rPr lang="en-US" b="1" dirty="0"/>
              <a:t>The First Paragraph. T</a:t>
            </a:r>
            <a:r>
              <a:rPr lang="en" dirty="0"/>
              <a:t>his should state the main question addressed by the research and summarize the goals, approaches, and conclusions of the paper. </a:t>
            </a:r>
            <a:endParaRPr lang="en-US" b="1" dirty="0"/>
          </a:p>
          <a:p>
            <a:pPr lvl="1"/>
            <a:r>
              <a:rPr lang="en" b="1" dirty="0"/>
              <a:t>The Second Paragraph. </a:t>
            </a:r>
            <a:r>
              <a:rPr lang="en" dirty="0"/>
              <a:t>This should provide a conceptual overview of the contribution of the research.</a:t>
            </a:r>
          </a:p>
          <a:p>
            <a:r>
              <a:rPr lang="en" b="1" dirty="0"/>
              <a:t>Rejection After the First Reading</a:t>
            </a:r>
          </a:p>
          <a:p>
            <a:pPr lvl="1"/>
            <a:r>
              <a:rPr lang="en" dirty="0"/>
              <a:t>Even if you are coming to the opinion that an article has serious flaws, make sure you read the whole paper. This is very important because you may find some really positive aspects that can be communicated to the author. This could help them with future submissions.</a:t>
            </a:r>
          </a:p>
          <a:p>
            <a:endParaRPr lang="en" dirty="0"/>
          </a:p>
          <a:p>
            <a:pPr lvl="1"/>
            <a:endParaRPr lang="en" dirty="0"/>
          </a:p>
          <a:p>
            <a:pPr lvl="1"/>
            <a:endParaRPr lang="ru-RU" dirty="0"/>
          </a:p>
        </p:txBody>
      </p:sp>
    </p:spTree>
    <p:extLst>
      <p:ext uri="{BB962C8B-B14F-4D97-AF65-F5344CB8AC3E}">
        <p14:creationId xmlns:p14="http://schemas.microsoft.com/office/powerpoint/2010/main" val="23409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A9C738-D36F-D341-9197-F5F4EF8F0AAC}"/>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6D044796-95CE-4148-A3E9-2037E1E0329B}"/>
              </a:ext>
            </a:extLst>
          </p:cNvPr>
          <p:cNvSpPr>
            <a:spLocks noGrp="1"/>
          </p:cNvSpPr>
          <p:nvPr>
            <p:ph idx="1"/>
          </p:nvPr>
        </p:nvSpPr>
        <p:spPr/>
        <p:txBody>
          <a:bodyPr>
            <a:normAutofit lnSpcReduction="10000"/>
          </a:bodyPr>
          <a:lstStyle/>
          <a:p>
            <a:r>
              <a:rPr lang="en" b="1" dirty="0"/>
              <a:t>Before Starting the Second Read-Through</a:t>
            </a:r>
          </a:p>
          <a:p>
            <a:r>
              <a:rPr lang="en" dirty="0"/>
              <a:t>Don't rely solely upon inserting comments on the manuscript document - make separate notes</a:t>
            </a:r>
          </a:p>
          <a:p>
            <a:r>
              <a:rPr lang="en" dirty="0"/>
              <a:t>Try to group similar concerns or praise together</a:t>
            </a:r>
          </a:p>
          <a:p>
            <a:r>
              <a:rPr lang="en" dirty="0"/>
              <a:t>If using a review program to note directly onto the manuscript, still try grouping the concerns and praise in separate notes - it helps later</a:t>
            </a:r>
          </a:p>
          <a:p>
            <a:r>
              <a:rPr lang="en" dirty="0"/>
              <a:t>Note line numbers of text upon which your notes are based - this helps you find items again and also aids those reading your review</a:t>
            </a:r>
          </a:p>
          <a:p>
            <a:r>
              <a:rPr lang="en" dirty="0"/>
              <a:t>Keep images, graphs and data tables in clear view - either print them off or have them in view on a second computer monitor or window</a:t>
            </a:r>
          </a:p>
          <a:p>
            <a:pPr marL="457200" lvl="1" indent="0">
              <a:buNone/>
            </a:pPr>
            <a:endParaRPr lang="ru-RU" dirty="0"/>
          </a:p>
        </p:txBody>
      </p:sp>
    </p:spTree>
    <p:extLst>
      <p:ext uri="{BB962C8B-B14F-4D97-AF65-F5344CB8AC3E}">
        <p14:creationId xmlns:p14="http://schemas.microsoft.com/office/powerpoint/2010/main" val="7787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C9165-3611-FE47-AC58-FC7D7AEEDA92}"/>
              </a:ext>
            </a:extLst>
          </p:cNvPr>
          <p:cNvSpPr>
            <a:spLocks noGrp="1"/>
          </p:cNvSpPr>
          <p:nvPr>
            <p:ph type="title"/>
          </p:nvPr>
        </p:nvSpPr>
        <p:spPr/>
        <p:txBody>
          <a:bodyPr/>
          <a:lstStyle/>
          <a:p>
            <a:r>
              <a:rPr lang="en-US" dirty="0"/>
              <a:t>How to peer review a manuscript</a:t>
            </a:r>
            <a:endParaRPr lang="ru-RU" dirty="0"/>
          </a:p>
        </p:txBody>
      </p:sp>
      <p:sp>
        <p:nvSpPr>
          <p:cNvPr id="3" name="Объект 2">
            <a:extLst>
              <a:ext uri="{FF2B5EF4-FFF2-40B4-BE49-F238E27FC236}">
                <a16:creationId xmlns:a16="http://schemas.microsoft.com/office/drawing/2014/main" id="{95670FE5-6A47-9249-B740-095FA5C271EF}"/>
              </a:ext>
            </a:extLst>
          </p:cNvPr>
          <p:cNvSpPr>
            <a:spLocks noGrp="1"/>
          </p:cNvSpPr>
          <p:nvPr>
            <p:ph idx="1"/>
          </p:nvPr>
        </p:nvSpPr>
        <p:spPr/>
        <p:txBody>
          <a:bodyPr>
            <a:normAutofit/>
          </a:bodyPr>
          <a:lstStyle/>
          <a:p>
            <a:r>
              <a:rPr lang="en-US" b="1" dirty="0"/>
              <a:t>Doing the Second Read-Through</a:t>
            </a:r>
          </a:p>
          <a:p>
            <a:r>
              <a:rPr lang="en" dirty="0"/>
              <a:t>With regard to the argument’s construction, you should identify:</a:t>
            </a:r>
          </a:p>
          <a:p>
            <a:pPr lvl="1"/>
            <a:r>
              <a:rPr lang="en" i="1" dirty="0"/>
              <a:t>Any places where the meaning is unclear or ambiguous</a:t>
            </a:r>
          </a:p>
          <a:p>
            <a:pPr lvl="1"/>
            <a:r>
              <a:rPr lang="en" i="1" dirty="0"/>
              <a:t>Any factual errors</a:t>
            </a:r>
          </a:p>
          <a:p>
            <a:pPr lvl="1"/>
            <a:r>
              <a:rPr lang="en" i="1" dirty="0"/>
              <a:t>Any invalid arguments</a:t>
            </a:r>
          </a:p>
          <a:p>
            <a:r>
              <a:rPr lang="en-US" b="1" dirty="0"/>
              <a:t>Check the Language. </a:t>
            </a:r>
            <a:r>
              <a:rPr lang="en" dirty="0"/>
              <a:t>Editors say, "</a:t>
            </a:r>
            <a:r>
              <a:rPr lang="en" i="1" dirty="0"/>
              <a:t>If a manuscript has many English language and editing issues, please do not try and fix it. If it is too bad, note that in your review and it should be up to the authors to have the manuscript edited</a:t>
            </a:r>
            <a:r>
              <a:rPr lang="en" dirty="0"/>
              <a:t>."</a:t>
            </a:r>
            <a:endParaRPr lang="en-US" dirty="0"/>
          </a:p>
          <a:p>
            <a:r>
              <a:rPr lang="en-US" b="1" dirty="0"/>
              <a:t>On Grammar and Punctuation</a:t>
            </a:r>
          </a:p>
          <a:p>
            <a:endParaRPr lang="ru-RU" dirty="0"/>
          </a:p>
        </p:txBody>
      </p:sp>
    </p:spTree>
    <p:extLst>
      <p:ext uri="{BB962C8B-B14F-4D97-AF65-F5344CB8AC3E}">
        <p14:creationId xmlns:p14="http://schemas.microsoft.com/office/powerpoint/2010/main" val="70391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59E056-FCC6-9949-9315-0ABCA54E955E}"/>
              </a:ext>
            </a:extLst>
          </p:cNvPr>
          <p:cNvSpPr>
            <a:spLocks noGrp="1"/>
          </p:cNvSpPr>
          <p:nvPr>
            <p:ph type="title"/>
          </p:nvPr>
        </p:nvSpPr>
        <p:spPr/>
        <p:txBody>
          <a:bodyPr>
            <a:normAutofit/>
          </a:bodyPr>
          <a:lstStyle/>
          <a:p>
            <a:r>
              <a:rPr lang="en-US" dirty="0"/>
              <a:t>How to peer review a manuscript. </a:t>
            </a:r>
            <a:r>
              <a:rPr lang="en" b="1" dirty="0"/>
              <a:t>The Second Read-Through: Section by Section Guidance</a:t>
            </a:r>
            <a:endParaRPr lang="ru-RU" dirty="0"/>
          </a:p>
        </p:txBody>
      </p:sp>
      <p:sp>
        <p:nvSpPr>
          <p:cNvPr id="3" name="Объект 2">
            <a:extLst>
              <a:ext uri="{FF2B5EF4-FFF2-40B4-BE49-F238E27FC236}">
                <a16:creationId xmlns:a16="http://schemas.microsoft.com/office/drawing/2014/main" id="{82941A97-3A74-9344-A2C0-F6D68D9A4C10}"/>
              </a:ext>
            </a:extLst>
          </p:cNvPr>
          <p:cNvSpPr>
            <a:spLocks noGrp="1"/>
          </p:cNvSpPr>
          <p:nvPr>
            <p:ph idx="1"/>
          </p:nvPr>
        </p:nvSpPr>
        <p:spPr/>
        <p:txBody>
          <a:bodyPr>
            <a:normAutofit lnSpcReduction="10000"/>
          </a:bodyPr>
          <a:lstStyle/>
          <a:p>
            <a:r>
              <a:rPr lang="en" b="1" u="sng" dirty="0"/>
              <a:t>1. The Introduction</a:t>
            </a:r>
            <a:endParaRPr lang="en" dirty="0"/>
          </a:p>
          <a:p>
            <a:r>
              <a:rPr lang="en" dirty="0"/>
              <a:t>A well-written introduction:</a:t>
            </a:r>
          </a:p>
          <a:p>
            <a:pPr lvl="1"/>
            <a:r>
              <a:rPr lang="en" dirty="0"/>
              <a:t>Sets out the argument</a:t>
            </a:r>
          </a:p>
          <a:p>
            <a:pPr lvl="1"/>
            <a:r>
              <a:rPr lang="en" dirty="0"/>
              <a:t>Summarizes recent research related to the topic</a:t>
            </a:r>
          </a:p>
          <a:p>
            <a:pPr lvl="1"/>
            <a:r>
              <a:rPr lang="en" dirty="0"/>
              <a:t>Highlights gaps in current understanding or conflicts in current knowledge</a:t>
            </a:r>
          </a:p>
          <a:p>
            <a:pPr lvl="1"/>
            <a:r>
              <a:rPr lang="en" dirty="0"/>
              <a:t>Establishes the originality of the research aims by demonstrating the need for investigations in the topic area</a:t>
            </a:r>
          </a:p>
          <a:p>
            <a:pPr lvl="1"/>
            <a:r>
              <a:rPr lang="en" dirty="0"/>
              <a:t>Gives a clear idea of the target readership, why the research was carried out and the novelty and topicality of the manuscript</a:t>
            </a:r>
          </a:p>
          <a:p>
            <a:r>
              <a:rPr lang="en-US" b="1" dirty="0"/>
              <a:t>Originality and Topicality</a:t>
            </a:r>
          </a:p>
          <a:p>
            <a:r>
              <a:rPr lang="en-US" b="1" dirty="0"/>
              <a:t>Aims</a:t>
            </a:r>
            <a:endParaRPr lang="ru-RU" dirty="0"/>
          </a:p>
        </p:txBody>
      </p:sp>
    </p:spTree>
    <p:extLst>
      <p:ext uri="{BB962C8B-B14F-4D97-AF65-F5344CB8AC3E}">
        <p14:creationId xmlns:p14="http://schemas.microsoft.com/office/powerpoint/2010/main" val="207607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CDE326-A399-7842-BBFF-6BA015C6D567}"/>
              </a:ext>
            </a:extLst>
          </p:cNvPr>
          <p:cNvSpPr>
            <a:spLocks noGrp="1"/>
          </p:cNvSpPr>
          <p:nvPr>
            <p:ph type="title"/>
          </p:nvPr>
        </p:nvSpPr>
        <p:spPr/>
        <p:txBody>
          <a:bodyPr/>
          <a:lstStyle/>
          <a:p>
            <a:r>
              <a:rPr lang="en-US" dirty="0"/>
              <a:t>How to peer review a manuscript. </a:t>
            </a:r>
            <a:r>
              <a:rPr lang="en" b="1" dirty="0"/>
              <a:t>The Second Read-Through: Section by Section Guidance</a:t>
            </a:r>
            <a:endParaRPr lang="ru-RU" dirty="0"/>
          </a:p>
        </p:txBody>
      </p:sp>
      <p:sp>
        <p:nvSpPr>
          <p:cNvPr id="3" name="Объект 2">
            <a:extLst>
              <a:ext uri="{FF2B5EF4-FFF2-40B4-BE49-F238E27FC236}">
                <a16:creationId xmlns:a16="http://schemas.microsoft.com/office/drawing/2014/main" id="{EE4F03B3-708F-DF49-9F96-BA45611D415F}"/>
              </a:ext>
            </a:extLst>
          </p:cNvPr>
          <p:cNvSpPr>
            <a:spLocks noGrp="1"/>
          </p:cNvSpPr>
          <p:nvPr>
            <p:ph idx="1"/>
          </p:nvPr>
        </p:nvSpPr>
        <p:spPr/>
        <p:txBody>
          <a:bodyPr>
            <a:normAutofit fontScale="92500" lnSpcReduction="10000"/>
          </a:bodyPr>
          <a:lstStyle/>
          <a:p>
            <a:r>
              <a:rPr lang="en" b="1" u="sng" dirty="0"/>
              <a:t>2. Materials and Methods. </a:t>
            </a:r>
            <a:r>
              <a:rPr lang="en" dirty="0"/>
              <a:t>Academic research should be replicable, repeatable and robust - and follow best practice.</a:t>
            </a:r>
          </a:p>
          <a:p>
            <a:r>
              <a:rPr lang="en" b="1" dirty="0"/>
              <a:t>Replicable Research</a:t>
            </a:r>
            <a:endParaRPr lang="en" dirty="0"/>
          </a:p>
          <a:p>
            <a:pPr lvl="1"/>
            <a:r>
              <a:rPr lang="en" dirty="0"/>
              <a:t>This makes sufficient use of:</a:t>
            </a:r>
          </a:p>
          <a:p>
            <a:pPr lvl="1"/>
            <a:r>
              <a:rPr lang="en" dirty="0"/>
              <a:t>Control experiments</a:t>
            </a:r>
          </a:p>
          <a:p>
            <a:pPr lvl="1"/>
            <a:r>
              <a:rPr lang="en" dirty="0"/>
              <a:t>Repeated analyses</a:t>
            </a:r>
          </a:p>
          <a:p>
            <a:pPr lvl="1"/>
            <a:r>
              <a:rPr lang="en" dirty="0"/>
              <a:t>Repeated experiments</a:t>
            </a:r>
          </a:p>
          <a:p>
            <a:pPr lvl="1"/>
            <a:r>
              <a:rPr lang="en" dirty="0"/>
              <a:t>Sampling</a:t>
            </a:r>
          </a:p>
          <a:p>
            <a:r>
              <a:rPr lang="en-US" b="1" dirty="0"/>
              <a:t>Repeatable Methods</a:t>
            </a:r>
          </a:p>
          <a:p>
            <a:r>
              <a:rPr lang="en-US" b="1" dirty="0"/>
              <a:t>Robust Research</a:t>
            </a:r>
          </a:p>
          <a:p>
            <a:r>
              <a:rPr lang="en-US" b="1" dirty="0"/>
              <a:t>Best Practice</a:t>
            </a:r>
            <a:endParaRPr lang="ru-RU" dirty="0"/>
          </a:p>
        </p:txBody>
      </p:sp>
    </p:spTree>
    <p:extLst>
      <p:ext uri="{BB962C8B-B14F-4D97-AF65-F5344CB8AC3E}">
        <p14:creationId xmlns:p14="http://schemas.microsoft.com/office/powerpoint/2010/main" val="278907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BF4E3-2047-644E-B1E1-9360A91BDA59}"/>
              </a:ext>
            </a:extLst>
          </p:cNvPr>
          <p:cNvSpPr>
            <a:spLocks noGrp="1"/>
          </p:cNvSpPr>
          <p:nvPr>
            <p:ph type="title"/>
          </p:nvPr>
        </p:nvSpPr>
        <p:spPr/>
        <p:txBody>
          <a:bodyPr/>
          <a:lstStyle/>
          <a:p>
            <a:r>
              <a:rPr lang="en-US" dirty="0"/>
              <a:t>How to peer review a manuscript. </a:t>
            </a:r>
            <a:r>
              <a:rPr lang="en" b="1" dirty="0"/>
              <a:t>The Second Read-Through: Section by Section Guidance</a:t>
            </a:r>
            <a:endParaRPr lang="ru-RU" dirty="0"/>
          </a:p>
        </p:txBody>
      </p:sp>
      <p:sp>
        <p:nvSpPr>
          <p:cNvPr id="3" name="Объект 2">
            <a:extLst>
              <a:ext uri="{FF2B5EF4-FFF2-40B4-BE49-F238E27FC236}">
                <a16:creationId xmlns:a16="http://schemas.microsoft.com/office/drawing/2014/main" id="{7EA4B84D-4F53-EE49-A560-1B08E42A58C3}"/>
              </a:ext>
            </a:extLst>
          </p:cNvPr>
          <p:cNvSpPr>
            <a:spLocks noGrp="1"/>
          </p:cNvSpPr>
          <p:nvPr>
            <p:ph idx="1"/>
          </p:nvPr>
        </p:nvSpPr>
        <p:spPr>
          <a:xfrm>
            <a:off x="838200" y="1825624"/>
            <a:ext cx="10515600" cy="5032375"/>
          </a:xfrm>
        </p:spPr>
        <p:txBody>
          <a:bodyPr>
            <a:normAutofit lnSpcReduction="10000"/>
          </a:bodyPr>
          <a:lstStyle/>
          <a:p>
            <a:r>
              <a:rPr lang="en" sz="3200" dirty="0"/>
              <a:t>This section should tell a coherent story - What happened? What was discovered or confirmed?</a:t>
            </a:r>
          </a:p>
          <a:p>
            <a:r>
              <a:rPr lang="en" sz="3200" dirty="0"/>
              <a:t>Certain patterns of good reporting need to be followed by the author:</a:t>
            </a:r>
          </a:p>
          <a:p>
            <a:pPr lvl="1"/>
            <a:r>
              <a:rPr lang="en" sz="2800" dirty="0"/>
              <a:t>They should start by describing in simple terms what the data show</a:t>
            </a:r>
          </a:p>
          <a:p>
            <a:pPr lvl="1"/>
            <a:r>
              <a:rPr lang="en" sz="2800" dirty="0"/>
              <a:t>They should make reference to statistical analyses, such as significance or goodness of fit</a:t>
            </a:r>
          </a:p>
          <a:p>
            <a:pPr lvl="1"/>
            <a:r>
              <a:rPr lang="en" sz="2800" dirty="0"/>
              <a:t>Once described, they should evaluate the trends observed and explain the significance of the results to wider understanding. This can only be done by referencing published research</a:t>
            </a:r>
          </a:p>
          <a:p>
            <a:pPr lvl="1"/>
            <a:r>
              <a:rPr lang="en" sz="2800" dirty="0"/>
              <a:t>The outcome should be a critical analysis of the data collected</a:t>
            </a:r>
          </a:p>
          <a:p>
            <a:pPr marL="0" indent="0">
              <a:buNone/>
            </a:pPr>
            <a:endParaRPr lang="ru-RU" sz="3200" dirty="0"/>
          </a:p>
        </p:txBody>
      </p:sp>
    </p:spTree>
    <p:extLst>
      <p:ext uri="{BB962C8B-B14F-4D97-AF65-F5344CB8AC3E}">
        <p14:creationId xmlns:p14="http://schemas.microsoft.com/office/powerpoint/2010/main" val="27177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AC9785-71FA-5243-A957-CB9F62E7879F}"/>
              </a:ext>
            </a:extLst>
          </p:cNvPr>
          <p:cNvSpPr>
            <a:spLocks noGrp="1"/>
          </p:cNvSpPr>
          <p:nvPr>
            <p:ph type="title"/>
          </p:nvPr>
        </p:nvSpPr>
        <p:spPr/>
        <p:txBody>
          <a:bodyPr>
            <a:normAutofit/>
          </a:bodyPr>
          <a:lstStyle/>
          <a:p>
            <a:r>
              <a:rPr lang="en-US" dirty="0"/>
              <a:t>Writing an abstract.</a:t>
            </a:r>
            <a:br>
              <a:rPr lang="en-US" dirty="0"/>
            </a:br>
            <a:r>
              <a:rPr lang="en" b="1" dirty="0"/>
              <a:t>Before You Start Writing Your Abstract</a:t>
            </a:r>
            <a:endParaRPr lang="ru-RU" dirty="0"/>
          </a:p>
        </p:txBody>
      </p:sp>
      <p:sp>
        <p:nvSpPr>
          <p:cNvPr id="3" name="Объект 2">
            <a:extLst>
              <a:ext uri="{FF2B5EF4-FFF2-40B4-BE49-F238E27FC236}">
                <a16:creationId xmlns:a16="http://schemas.microsoft.com/office/drawing/2014/main" id="{ED8945A1-AACD-E24E-B8E7-258897FB87D2}"/>
              </a:ext>
            </a:extLst>
          </p:cNvPr>
          <p:cNvSpPr>
            <a:spLocks noGrp="1"/>
          </p:cNvSpPr>
          <p:nvPr>
            <p:ph idx="1"/>
          </p:nvPr>
        </p:nvSpPr>
        <p:spPr>
          <a:xfrm>
            <a:off x="1451579" y="2015732"/>
            <a:ext cx="9603275" cy="4293628"/>
          </a:xfrm>
        </p:spPr>
        <p:txBody>
          <a:bodyPr>
            <a:normAutofit/>
          </a:bodyPr>
          <a:lstStyle/>
          <a:p>
            <a:r>
              <a:rPr lang="en" sz="2400" dirty="0"/>
              <a:t>Decide which </a:t>
            </a:r>
            <a:r>
              <a:rPr lang="en" sz="2400" b="1" dirty="0"/>
              <a:t>type of abstract you need to write</a:t>
            </a:r>
            <a:endParaRPr lang="en" sz="2400" dirty="0"/>
          </a:p>
          <a:p>
            <a:r>
              <a:rPr lang="en" sz="2400" dirty="0"/>
              <a:t>All abstracts are written with the same essential objective: to give a summary of your study. But there are two basic styles of abstract: </a:t>
            </a:r>
          </a:p>
          <a:p>
            <a:r>
              <a:rPr lang="en" sz="2400" b="1" dirty="0">
                <a:hlinkClick r:id="rId2" tooltip="Descriptive Abstracts"/>
              </a:rPr>
              <a:t>Descriptive abstract</a:t>
            </a:r>
            <a:r>
              <a:rPr lang="en" sz="2400" dirty="0"/>
              <a:t>: 100-200 words in length; indicates the type of information found in the paper; explains the purpose, objective, and methods of the paper but omit the results and conclusion</a:t>
            </a:r>
          </a:p>
          <a:p>
            <a:r>
              <a:rPr lang="en" sz="2400" b="1" dirty="0">
                <a:hlinkClick r:id="rId3" tooltip="Informative Abstracts--Management and Economics in Construction"/>
              </a:rPr>
              <a:t>Informative abstracts</a:t>
            </a:r>
            <a:r>
              <a:rPr lang="en" sz="2400" dirty="0"/>
              <a:t>: one paragraph to one page in length; a truncated version of your paper that summarizes every aspect of the study, including the results; acts as a “surrogate” for the research itself, standing in for the larger paper. (more common for conferences and journals)</a:t>
            </a:r>
            <a:endParaRPr lang="ru-RU" sz="2400" dirty="0"/>
          </a:p>
        </p:txBody>
      </p:sp>
    </p:spTree>
    <p:extLst>
      <p:ext uri="{BB962C8B-B14F-4D97-AF65-F5344CB8AC3E}">
        <p14:creationId xmlns:p14="http://schemas.microsoft.com/office/powerpoint/2010/main" val="117190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7479D-AD49-F34D-A553-B77D1715C325}"/>
              </a:ext>
            </a:extLst>
          </p:cNvPr>
          <p:cNvSpPr>
            <a:spLocks noGrp="1"/>
          </p:cNvSpPr>
          <p:nvPr>
            <p:ph type="title"/>
          </p:nvPr>
        </p:nvSpPr>
        <p:spPr/>
        <p:txBody>
          <a:bodyPr/>
          <a:lstStyle/>
          <a:p>
            <a:r>
              <a:rPr lang="en-US" dirty="0"/>
              <a:t>How to peer review a manuscript. </a:t>
            </a:r>
            <a:r>
              <a:rPr lang="en" b="1" dirty="0"/>
              <a:t>The Second Read-Through: Section by Section Guidance</a:t>
            </a:r>
            <a:endParaRPr lang="ru-RU" dirty="0"/>
          </a:p>
        </p:txBody>
      </p:sp>
      <p:sp>
        <p:nvSpPr>
          <p:cNvPr id="3" name="Объект 2">
            <a:extLst>
              <a:ext uri="{FF2B5EF4-FFF2-40B4-BE49-F238E27FC236}">
                <a16:creationId xmlns:a16="http://schemas.microsoft.com/office/drawing/2014/main" id="{FAA121E2-0994-A84B-9F9F-FABEBCDE6B81}"/>
              </a:ext>
            </a:extLst>
          </p:cNvPr>
          <p:cNvSpPr>
            <a:spLocks noGrp="1"/>
          </p:cNvSpPr>
          <p:nvPr>
            <p:ph idx="1"/>
          </p:nvPr>
        </p:nvSpPr>
        <p:spPr>
          <a:xfrm>
            <a:off x="838200" y="1825624"/>
            <a:ext cx="10515600" cy="5032375"/>
          </a:xfrm>
        </p:spPr>
        <p:txBody>
          <a:bodyPr>
            <a:normAutofit fontScale="85000" lnSpcReduction="20000"/>
          </a:bodyPr>
          <a:lstStyle/>
          <a:p>
            <a:r>
              <a:rPr lang="en" b="1" u="sng" dirty="0"/>
              <a:t>4. Conclusions. </a:t>
            </a:r>
            <a:r>
              <a:rPr lang="en" dirty="0"/>
              <a:t>This section is usually no more than a few paragraphs and may be presented as part of the results and discussion, or in a separate section. The conclusions should reflect upon the aims - whether they were achieved or not - and, just like the aims, should not be surprising. If the conclusions are not evidence-based, it's appropriate to ask for them to be re-written.</a:t>
            </a:r>
          </a:p>
          <a:p>
            <a:r>
              <a:rPr lang="en" b="1" u="sng" dirty="0"/>
              <a:t>5. Information Gathered: Images, Graphs and Data Tables. </a:t>
            </a:r>
            <a:r>
              <a:rPr lang="en" dirty="0"/>
              <a:t>If you find yourself looking at a piece of information from which you cannot discern a story, then you should ask for improvements in presentation. This could be an issue with titles, labels, statistical notation or image quality. </a:t>
            </a:r>
          </a:p>
          <a:p>
            <a:r>
              <a:rPr lang="en" b="1" u="sng" dirty="0"/>
              <a:t>6. List of References</a:t>
            </a:r>
            <a:br>
              <a:rPr lang="en" dirty="0"/>
            </a:br>
            <a:r>
              <a:rPr lang="en" dirty="0"/>
              <a:t>You will need to check referencing for accuracy, adequacy and balance.</a:t>
            </a:r>
          </a:p>
          <a:p>
            <a:r>
              <a:rPr lang="en" b="1" u="sng" dirty="0"/>
              <a:t>7. Plagiarism</a:t>
            </a:r>
            <a:endParaRPr lang="en" dirty="0"/>
          </a:p>
          <a:p>
            <a:r>
              <a:rPr lang="en" b="1" u="sng" dirty="0"/>
              <a:t>8. Search Engine Optimization (SEO)</a:t>
            </a:r>
            <a:br>
              <a:rPr lang="en" dirty="0"/>
            </a:br>
            <a:r>
              <a:rPr lang="en" dirty="0"/>
              <a:t>After the detailed read-through, you will be in a position to advise whether the title, abstract and key words are optimized for search purposes. In order to be effective, good SEO terms will reflect the aims of the research.</a:t>
            </a:r>
          </a:p>
        </p:txBody>
      </p:sp>
    </p:spTree>
    <p:extLst>
      <p:ext uri="{BB962C8B-B14F-4D97-AF65-F5344CB8AC3E}">
        <p14:creationId xmlns:p14="http://schemas.microsoft.com/office/powerpoint/2010/main" val="254028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7529D-16DC-A94B-9B20-DB3E4F54D59A}"/>
              </a:ext>
            </a:extLst>
          </p:cNvPr>
          <p:cNvSpPr>
            <a:spLocks noGrp="1"/>
          </p:cNvSpPr>
          <p:nvPr>
            <p:ph type="title"/>
          </p:nvPr>
        </p:nvSpPr>
        <p:spPr/>
        <p:txBody>
          <a:bodyPr>
            <a:normAutofit/>
          </a:bodyPr>
          <a:lstStyle/>
          <a:p>
            <a:r>
              <a:rPr lang="en-US" dirty="0"/>
              <a:t>How to become a reviewer. </a:t>
            </a:r>
            <a:r>
              <a:rPr lang="en" b="1" dirty="0"/>
              <a:t>Top tips for peer reviewers</a:t>
            </a:r>
            <a:endParaRPr lang="ru-RU" dirty="0"/>
          </a:p>
        </p:txBody>
      </p:sp>
      <p:sp>
        <p:nvSpPr>
          <p:cNvPr id="3" name="Объект 2">
            <a:extLst>
              <a:ext uri="{FF2B5EF4-FFF2-40B4-BE49-F238E27FC236}">
                <a16:creationId xmlns:a16="http://schemas.microsoft.com/office/drawing/2014/main" id="{712E6ABF-847D-8245-A8CA-AC44158B0F84}"/>
              </a:ext>
            </a:extLst>
          </p:cNvPr>
          <p:cNvSpPr>
            <a:spLocks noGrp="1"/>
          </p:cNvSpPr>
          <p:nvPr>
            <p:ph idx="1"/>
          </p:nvPr>
        </p:nvSpPr>
        <p:spPr>
          <a:xfrm>
            <a:off x="838200" y="1825624"/>
            <a:ext cx="10515600" cy="5032375"/>
          </a:xfrm>
        </p:spPr>
        <p:txBody>
          <a:bodyPr>
            <a:normAutofit/>
          </a:bodyPr>
          <a:lstStyle/>
          <a:p>
            <a:pPr marL="0" indent="0">
              <a:buNone/>
            </a:pPr>
            <a:r>
              <a:rPr lang="en" sz="1800" b="1" dirty="0"/>
              <a:t>1. Respond Promptly to Invitations</a:t>
            </a:r>
            <a:br>
              <a:rPr lang="en" sz="1800" dirty="0"/>
            </a:br>
            <a:r>
              <a:rPr lang="en" sz="1800" dirty="0"/>
              <a:t>When you receive an invitation to review, the article’s abstract will help you decide whether it’s within your area of interest and expertise. Remember to respond promptly or else you might delay the process.</a:t>
            </a:r>
            <a:br>
              <a:rPr lang="en" sz="1800" dirty="0"/>
            </a:br>
            <a:r>
              <a:rPr lang="en" sz="1800" b="1" dirty="0"/>
              <a:t>2. Show Integrity</a:t>
            </a:r>
            <a:br>
              <a:rPr lang="en" sz="1800" dirty="0"/>
            </a:br>
            <a:r>
              <a:rPr lang="en" sz="1800" dirty="0"/>
              <a:t>Keep the contents of any manuscripts you’re reviewing confidential. You would expect the same of others reviewing your own work. What’s more, if you’ve submitted similar research of your own, or if you’ve reviewed the article for a different journal, let the editor know there’s a conflict of interest. Agreeing to a review for personal gain is not the done thing.</a:t>
            </a:r>
            <a:br>
              <a:rPr lang="en" sz="1800" dirty="0"/>
            </a:br>
            <a:r>
              <a:rPr lang="en" sz="1800" b="1" dirty="0"/>
              <a:t>3. Stay Within Scope</a:t>
            </a:r>
            <a:br>
              <a:rPr lang="en" sz="1800" dirty="0"/>
            </a:br>
            <a:r>
              <a:rPr lang="en" sz="1800" dirty="0"/>
              <a:t>When commenting, make sure your remarks stay within the scope of the paper and don’t veer off subject. If you’re unclear of the scope, editorial policy, presentation and submission requirements, speak to the editor or read the Author Guidelines.</a:t>
            </a:r>
            <a:br>
              <a:rPr lang="en" sz="1800" dirty="0"/>
            </a:br>
            <a:r>
              <a:rPr lang="en" sz="1800" b="1" dirty="0"/>
              <a:t>4. Be Constructive</a:t>
            </a:r>
            <a:br>
              <a:rPr lang="en" sz="1800" dirty="0"/>
            </a:br>
            <a:r>
              <a:rPr lang="en" sz="1800" dirty="0"/>
              <a:t>Your review should ultimately help the author improve the paper. So make sure you offer some constructive feedback, even if your recommendation ends up being to reject.</a:t>
            </a:r>
            <a:br>
              <a:rPr lang="en" sz="1800" dirty="0"/>
            </a:br>
            <a:r>
              <a:rPr lang="en" sz="1800" b="1" dirty="0"/>
              <a:t>5. Allocate Enough Time</a:t>
            </a:r>
            <a:br>
              <a:rPr lang="en" sz="1800" dirty="0"/>
            </a:br>
            <a:r>
              <a:rPr lang="en" sz="1800" dirty="0"/>
              <a:t>Carefully analyzing and commenting on a manuscript can take a good chunk of time. Make sure you have enough time available when taking on a review.</a:t>
            </a:r>
          </a:p>
        </p:txBody>
      </p:sp>
    </p:spTree>
    <p:extLst>
      <p:ext uri="{BB962C8B-B14F-4D97-AF65-F5344CB8AC3E}">
        <p14:creationId xmlns:p14="http://schemas.microsoft.com/office/powerpoint/2010/main" val="1498943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35B56-C023-6145-821D-B95267AD081F}"/>
              </a:ext>
            </a:extLst>
          </p:cNvPr>
          <p:cNvSpPr>
            <a:spLocks noGrp="1"/>
          </p:cNvSpPr>
          <p:nvPr>
            <p:ph type="title"/>
          </p:nvPr>
        </p:nvSpPr>
        <p:spPr/>
        <p:txBody>
          <a:bodyPr/>
          <a:lstStyle/>
          <a:p>
            <a:r>
              <a:rPr lang="en" b="1" dirty="0"/>
              <a:t>Top tips for peer reviewers</a:t>
            </a:r>
            <a:endParaRPr lang="ru-RU" dirty="0"/>
          </a:p>
        </p:txBody>
      </p:sp>
      <p:sp>
        <p:nvSpPr>
          <p:cNvPr id="3" name="Объект 2">
            <a:extLst>
              <a:ext uri="{FF2B5EF4-FFF2-40B4-BE49-F238E27FC236}">
                <a16:creationId xmlns:a16="http://schemas.microsoft.com/office/drawing/2014/main" id="{8963B072-C134-BE42-9862-AD3BE29A419C}"/>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 b="1" dirty="0"/>
              <a:t>6. Be Consistent</a:t>
            </a:r>
            <a:br>
              <a:rPr lang="en" dirty="0"/>
            </a:br>
            <a:r>
              <a:rPr lang="en" dirty="0"/>
              <a:t>Structure your comments by numbering them. It makes the editor’s life a lot easier. You can also divide them into major and minor issues to help authors prioritize corrections. Keep comments to authors separate from the confidential ones to editors. But make sure your comments to authors correspond to your assessment on the confidential review and checklists.</a:t>
            </a:r>
            <a:br>
              <a:rPr lang="en" dirty="0"/>
            </a:br>
            <a:r>
              <a:rPr lang="en" b="1" dirty="0"/>
              <a:t>7. Focus on the Research</a:t>
            </a:r>
            <a:br>
              <a:rPr lang="en" dirty="0"/>
            </a:br>
            <a:r>
              <a:rPr lang="en" dirty="0"/>
              <a:t>If you’re reviewing a paper that’s in English but wasn’t written by a native speaker, it’s good to be tolerant and point out elements that change the meaning, rather than commenting on the quality of their English.</a:t>
            </a:r>
            <a:br>
              <a:rPr lang="en" dirty="0"/>
            </a:br>
            <a:r>
              <a:rPr lang="en" b="1" dirty="0"/>
              <a:t>8. Look at the Conclusion First</a:t>
            </a:r>
            <a:br>
              <a:rPr lang="en" dirty="0"/>
            </a:br>
            <a:r>
              <a:rPr lang="en" dirty="0"/>
              <a:t>The conclusion will give you a good idea whether the research is an exciting development within its own field.</a:t>
            </a:r>
            <a:br>
              <a:rPr lang="en" dirty="0"/>
            </a:br>
            <a:r>
              <a:rPr lang="en" b="1" dirty="0"/>
              <a:t>9. Check Robustness of Facts</a:t>
            </a:r>
            <a:br>
              <a:rPr lang="en" dirty="0"/>
            </a:br>
            <a:r>
              <a:rPr lang="en" dirty="0"/>
              <a:t>Editors find it useful if you comment on the number of replicates, controls and statistical analyses. Strong statistics are crucial to determining whether the outcome is robust.</a:t>
            </a:r>
            <a:br>
              <a:rPr lang="en" dirty="0"/>
            </a:br>
            <a:r>
              <a:rPr lang="en" b="1" dirty="0"/>
              <a:t>10. Give Credit Where It’s Due</a:t>
            </a:r>
            <a:br>
              <a:rPr lang="en" dirty="0"/>
            </a:br>
            <a:r>
              <a:rPr lang="en" dirty="0"/>
              <a:t>If a paper you’re reviewing is really good and an excellent addition to the existing literature, don’t be afraid to say so.</a:t>
            </a:r>
          </a:p>
          <a:p>
            <a:endParaRPr lang="ru-RU" dirty="0"/>
          </a:p>
        </p:txBody>
      </p:sp>
    </p:spTree>
    <p:extLst>
      <p:ext uri="{BB962C8B-B14F-4D97-AF65-F5344CB8AC3E}">
        <p14:creationId xmlns:p14="http://schemas.microsoft.com/office/powerpoint/2010/main" val="374734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A83EF5-2481-E043-909F-31AC50753735}"/>
              </a:ext>
            </a:extLst>
          </p:cNvPr>
          <p:cNvSpPr>
            <a:spLocks noGrp="1"/>
          </p:cNvSpPr>
          <p:nvPr>
            <p:ph type="title"/>
          </p:nvPr>
        </p:nvSpPr>
        <p:spPr/>
        <p:txBody>
          <a:bodyPr/>
          <a:lstStyle/>
          <a:p>
            <a:r>
              <a:rPr lang="en-US" b="1" dirty="0"/>
              <a:t>Becoming a Reviewer</a:t>
            </a:r>
            <a:endParaRPr lang="ru-RU" dirty="0"/>
          </a:p>
        </p:txBody>
      </p:sp>
      <p:sp>
        <p:nvSpPr>
          <p:cNvPr id="3" name="Объект 2">
            <a:extLst>
              <a:ext uri="{FF2B5EF4-FFF2-40B4-BE49-F238E27FC236}">
                <a16:creationId xmlns:a16="http://schemas.microsoft.com/office/drawing/2014/main" id="{5BDEAC24-831E-2C49-AFFD-3CE6B9EA2D83}"/>
              </a:ext>
            </a:extLst>
          </p:cNvPr>
          <p:cNvSpPr>
            <a:spLocks noGrp="1"/>
          </p:cNvSpPr>
          <p:nvPr>
            <p:ph idx="1"/>
          </p:nvPr>
        </p:nvSpPr>
        <p:spPr/>
        <p:txBody>
          <a:bodyPr>
            <a:normAutofit fontScale="92500" lnSpcReduction="10000"/>
          </a:bodyPr>
          <a:lstStyle/>
          <a:p>
            <a:r>
              <a:rPr lang="en" dirty="0"/>
              <a:t>There is no one way to become a reviewer, but there are some common routes. These include:</a:t>
            </a:r>
          </a:p>
          <a:p>
            <a:r>
              <a:rPr lang="en" i="1" dirty="0"/>
              <a:t>Asking a colleague who already reviews for a journal to recommend you</a:t>
            </a:r>
          </a:p>
          <a:p>
            <a:r>
              <a:rPr lang="en" i="1" dirty="0"/>
              <a:t>Networking with editors at professional conferences</a:t>
            </a:r>
          </a:p>
          <a:p>
            <a:r>
              <a:rPr lang="en" i="1" dirty="0"/>
              <a:t>Becoming a member of a learned society and then networking with other members in your area</a:t>
            </a:r>
          </a:p>
          <a:p>
            <a:r>
              <a:rPr lang="en" i="1" dirty="0"/>
              <a:t>Contacting journals directly to inquire if they are seeking new reviewers</a:t>
            </a:r>
          </a:p>
          <a:p>
            <a:r>
              <a:rPr lang="en" i="1" dirty="0"/>
              <a:t>Seeking mentorship from senior colleagues</a:t>
            </a:r>
          </a:p>
          <a:p>
            <a:r>
              <a:rPr lang="en" i="1" dirty="0"/>
              <a:t>Working for senior researchers who may then delegate peer review duties to you</a:t>
            </a:r>
          </a:p>
          <a:p>
            <a:endParaRPr lang="ru-RU" dirty="0"/>
          </a:p>
        </p:txBody>
      </p:sp>
    </p:spTree>
    <p:extLst>
      <p:ext uri="{BB962C8B-B14F-4D97-AF65-F5344CB8AC3E}">
        <p14:creationId xmlns:p14="http://schemas.microsoft.com/office/powerpoint/2010/main" val="2857109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49CA0-8560-8741-95BA-C5EF52DC6EC6}"/>
              </a:ext>
            </a:extLst>
          </p:cNvPr>
          <p:cNvSpPr>
            <a:spLocks noGrp="1"/>
          </p:cNvSpPr>
          <p:nvPr>
            <p:ph type="title"/>
          </p:nvPr>
        </p:nvSpPr>
        <p:spPr/>
        <p:txBody>
          <a:bodyPr/>
          <a:lstStyle/>
          <a:p>
            <a:r>
              <a:rPr lang="en-US" dirty="0"/>
              <a:t>Literature</a:t>
            </a:r>
            <a:endParaRPr lang="ru-RU" dirty="0"/>
          </a:p>
        </p:txBody>
      </p:sp>
      <p:sp>
        <p:nvSpPr>
          <p:cNvPr id="3" name="Объект 2">
            <a:extLst>
              <a:ext uri="{FF2B5EF4-FFF2-40B4-BE49-F238E27FC236}">
                <a16:creationId xmlns:a16="http://schemas.microsoft.com/office/drawing/2014/main" id="{2B1B0946-A8FA-074E-A957-6BACB3C4E34D}"/>
              </a:ext>
            </a:extLst>
          </p:cNvPr>
          <p:cNvSpPr>
            <a:spLocks noGrp="1"/>
          </p:cNvSpPr>
          <p:nvPr>
            <p:ph idx="1"/>
          </p:nvPr>
        </p:nvSpPr>
        <p:spPr/>
        <p:txBody>
          <a:bodyPr/>
          <a:lstStyle/>
          <a:p>
            <a:r>
              <a:rPr lang="en-US" dirty="0">
                <a:hlinkClick r:id="rId2"/>
              </a:rPr>
              <a:t>https://authorservices.wiley.com/Reviewers/journal-reviewers/how-to-perform-a-peer-review/top-tips-for-peer-reviewers.html</a:t>
            </a:r>
            <a:endParaRPr lang="en-US" dirty="0"/>
          </a:p>
          <a:p>
            <a:r>
              <a:rPr lang="en-US" dirty="0">
                <a:hlinkClick r:id="rId3"/>
              </a:rPr>
              <a:t>https://wordvice.com/5-reasons-why-manuscripts-are-rejected-and-what-you-can-do-about-it/</a:t>
            </a:r>
            <a:endParaRPr lang="en-US" dirty="0"/>
          </a:p>
          <a:p>
            <a:r>
              <a:rPr lang="en-US" dirty="0">
                <a:hlinkClick r:id="rId4"/>
              </a:rPr>
              <a:t>http://www.alpsp.org/</a:t>
            </a:r>
            <a:endParaRPr lang="en-US" dirty="0"/>
          </a:p>
          <a:p>
            <a:r>
              <a:rPr lang="en-US" dirty="0">
                <a:hlinkClick r:id="rId5"/>
              </a:rPr>
              <a:t>http://www.publicationethics.org/</a:t>
            </a:r>
            <a:endParaRPr lang="en-US" dirty="0"/>
          </a:p>
          <a:p>
            <a:endParaRPr lang="ru-RU" dirty="0"/>
          </a:p>
        </p:txBody>
      </p:sp>
    </p:spTree>
    <p:extLst>
      <p:ext uri="{BB962C8B-B14F-4D97-AF65-F5344CB8AC3E}">
        <p14:creationId xmlns:p14="http://schemas.microsoft.com/office/powerpoint/2010/main" val="371897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741231-E7AE-B043-ACAF-687037817AA3}"/>
              </a:ext>
            </a:extLst>
          </p:cNvPr>
          <p:cNvSpPr>
            <a:spLocks noGrp="1"/>
          </p:cNvSpPr>
          <p:nvPr>
            <p:ph type="title"/>
          </p:nvPr>
        </p:nvSpPr>
        <p:spPr/>
        <p:txBody>
          <a:bodyPr>
            <a:normAutofit/>
          </a:bodyPr>
          <a:lstStyle/>
          <a:p>
            <a:r>
              <a:rPr lang="en" b="1" dirty="0"/>
              <a:t>Research the abstract guidelines and requirements</a:t>
            </a:r>
            <a:endParaRPr lang="ru-RU" dirty="0"/>
          </a:p>
        </p:txBody>
      </p:sp>
      <p:sp>
        <p:nvSpPr>
          <p:cNvPr id="3" name="Объект 2">
            <a:extLst>
              <a:ext uri="{FF2B5EF4-FFF2-40B4-BE49-F238E27FC236}">
                <a16:creationId xmlns:a16="http://schemas.microsoft.com/office/drawing/2014/main" id="{8CFFE1CC-8E93-CD4B-AE36-79F4B5787FDB}"/>
              </a:ext>
            </a:extLst>
          </p:cNvPr>
          <p:cNvSpPr>
            <a:spLocks noGrp="1"/>
          </p:cNvSpPr>
          <p:nvPr>
            <p:ph idx="1"/>
          </p:nvPr>
        </p:nvSpPr>
        <p:spPr>
          <a:xfrm>
            <a:off x="1451579" y="2015732"/>
            <a:ext cx="9603275" cy="3836428"/>
          </a:xfrm>
        </p:spPr>
        <p:txBody>
          <a:bodyPr>
            <a:normAutofit/>
          </a:bodyPr>
          <a:lstStyle/>
          <a:p>
            <a:r>
              <a:rPr lang="en" sz="2400" dirty="0"/>
              <a:t>Each publisher has particular demands when it comes to formatting and structure. Here are some common questions addressed in a journal’s guidelines:</a:t>
            </a:r>
          </a:p>
          <a:p>
            <a:r>
              <a:rPr lang="en" sz="2400" i="1" dirty="0"/>
              <a:t>Is there a maximum or minimum word/character length?</a:t>
            </a:r>
          </a:p>
          <a:p>
            <a:r>
              <a:rPr lang="en" sz="2400" i="1" dirty="0"/>
              <a:t>What are the style and formatting requirements?</a:t>
            </a:r>
          </a:p>
          <a:p>
            <a:r>
              <a:rPr lang="en" sz="2400" i="1" dirty="0"/>
              <a:t>What is the appropriate abstract type?</a:t>
            </a:r>
          </a:p>
          <a:p>
            <a:r>
              <a:rPr lang="en" sz="2400" i="1" dirty="0"/>
              <a:t>Are there any specific content or organization rules that apply?</a:t>
            </a:r>
            <a:endParaRPr lang="ru-RU" sz="2400" i="1" dirty="0"/>
          </a:p>
        </p:txBody>
      </p:sp>
    </p:spTree>
    <p:extLst>
      <p:ext uri="{BB962C8B-B14F-4D97-AF65-F5344CB8AC3E}">
        <p14:creationId xmlns:p14="http://schemas.microsoft.com/office/powerpoint/2010/main" val="285092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83EDF8-B002-A447-B1D3-1553E98517AA}"/>
              </a:ext>
            </a:extLst>
          </p:cNvPr>
          <p:cNvSpPr>
            <a:spLocks noGrp="1"/>
          </p:cNvSpPr>
          <p:nvPr>
            <p:ph type="title"/>
          </p:nvPr>
        </p:nvSpPr>
        <p:spPr/>
        <p:txBody>
          <a:bodyPr/>
          <a:lstStyle/>
          <a:p>
            <a:r>
              <a:rPr lang="en-US" b="1" dirty="0"/>
              <a:t>Identify your target readership</a:t>
            </a:r>
            <a:endParaRPr lang="ru-RU" dirty="0"/>
          </a:p>
        </p:txBody>
      </p:sp>
      <p:sp>
        <p:nvSpPr>
          <p:cNvPr id="3" name="Объект 2">
            <a:extLst>
              <a:ext uri="{FF2B5EF4-FFF2-40B4-BE49-F238E27FC236}">
                <a16:creationId xmlns:a16="http://schemas.microsoft.com/office/drawing/2014/main" id="{18C0C56A-286E-4C47-ADA7-91ABF72FD110}"/>
              </a:ext>
            </a:extLst>
          </p:cNvPr>
          <p:cNvSpPr>
            <a:spLocks noGrp="1"/>
          </p:cNvSpPr>
          <p:nvPr>
            <p:ph idx="1"/>
          </p:nvPr>
        </p:nvSpPr>
        <p:spPr>
          <a:xfrm>
            <a:off x="1451579" y="2015732"/>
            <a:ext cx="9603275" cy="4238764"/>
          </a:xfrm>
        </p:spPr>
        <p:txBody>
          <a:bodyPr>
            <a:normAutofit/>
          </a:bodyPr>
          <a:lstStyle/>
          <a:p>
            <a:r>
              <a:rPr lang="en" sz="2400" dirty="0"/>
              <a:t>The main purpose of your abstract is to lead researchers to the full text of your research paper. In scientific journals, abstracts let readers decide whether the research discussed is relevant to their own interests or study. Abstracts also help readers understand your main argument quickly. Consider these questions as you write your abstract:</a:t>
            </a:r>
          </a:p>
          <a:p>
            <a:r>
              <a:rPr lang="en" sz="2400" i="1" dirty="0"/>
              <a:t>Are other academics in your field the main target of your study?</a:t>
            </a:r>
          </a:p>
          <a:p>
            <a:r>
              <a:rPr lang="en" sz="2400" i="1" dirty="0"/>
              <a:t>Will your study perhaps be useful to members of the general public?</a:t>
            </a:r>
          </a:p>
          <a:p>
            <a:r>
              <a:rPr lang="en" sz="2400" i="1" dirty="0"/>
              <a:t>Did you </a:t>
            </a:r>
            <a:r>
              <a:rPr lang="en" sz="2400" i="1" dirty="0">
                <a:hlinkClick r:id="rId2" tooltip="Writing the Results Section of a Research Paper"/>
              </a:rPr>
              <a:t>write the research results</a:t>
            </a:r>
            <a:r>
              <a:rPr lang="en" sz="2400" i="1" dirty="0"/>
              <a:t> to include the wider implications presented in the abstract?</a:t>
            </a:r>
            <a:endParaRPr lang="ru-RU" sz="2400" dirty="0"/>
          </a:p>
        </p:txBody>
      </p:sp>
    </p:spTree>
    <p:extLst>
      <p:ext uri="{BB962C8B-B14F-4D97-AF65-F5344CB8AC3E}">
        <p14:creationId xmlns:p14="http://schemas.microsoft.com/office/powerpoint/2010/main" val="49536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80FBB-DFAC-E54D-95DA-1C49720D1ED1}"/>
              </a:ext>
            </a:extLst>
          </p:cNvPr>
          <p:cNvSpPr>
            <a:spLocks noGrp="1"/>
          </p:cNvSpPr>
          <p:nvPr>
            <p:ph type="title"/>
          </p:nvPr>
        </p:nvSpPr>
        <p:spPr/>
        <p:txBody>
          <a:bodyPr>
            <a:normAutofit/>
          </a:bodyPr>
          <a:lstStyle/>
          <a:p>
            <a:r>
              <a:rPr lang="en" b="1" dirty="0"/>
              <a:t>While Outlining and Writing Your Abstract</a:t>
            </a:r>
            <a:endParaRPr lang="ru-RU" dirty="0"/>
          </a:p>
        </p:txBody>
      </p:sp>
      <p:sp>
        <p:nvSpPr>
          <p:cNvPr id="3" name="Объект 2">
            <a:extLst>
              <a:ext uri="{FF2B5EF4-FFF2-40B4-BE49-F238E27FC236}">
                <a16:creationId xmlns:a16="http://schemas.microsoft.com/office/drawing/2014/main" id="{D621BA12-3C40-CA4B-876B-18F1083386B0}"/>
              </a:ext>
            </a:extLst>
          </p:cNvPr>
          <p:cNvSpPr>
            <a:spLocks noGrp="1"/>
          </p:cNvSpPr>
          <p:nvPr>
            <p:ph idx="1"/>
          </p:nvPr>
        </p:nvSpPr>
        <p:spPr>
          <a:xfrm>
            <a:off x="1451579" y="2015732"/>
            <a:ext cx="9603275" cy="4183900"/>
          </a:xfrm>
        </p:spPr>
        <p:txBody>
          <a:bodyPr>
            <a:normAutofit/>
          </a:bodyPr>
          <a:lstStyle/>
          <a:p>
            <a:r>
              <a:rPr lang="en" sz="2800" dirty="0"/>
              <a:t>Provide only relevant and useful information</a:t>
            </a:r>
          </a:p>
          <a:p>
            <a:pPr lvl="1"/>
            <a:r>
              <a:rPr lang="en" sz="2400" dirty="0"/>
              <a:t>Avoid acronyms or abbreviations since these will need to be explained in order to make sense to the reader, which takes up valuable abstract real estate. Instead, explain these terms in the Introduction</a:t>
            </a:r>
          </a:p>
          <a:p>
            <a:pPr lvl="1"/>
            <a:r>
              <a:rPr lang="en" sz="2400" dirty="0"/>
              <a:t>Only use references to people or other words if they are well-known. Otherwise, generally avoid referencing anything outside of your study in the abstract.</a:t>
            </a:r>
          </a:p>
          <a:p>
            <a:pPr lvl="1"/>
            <a:r>
              <a:rPr lang="en" sz="2400" dirty="0"/>
              <a:t>Never include tables, figures, sources, or long quotations in your abstract; you will have plenty of time to present and refer to these in the body of your paper.</a:t>
            </a:r>
            <a:endParaRPr lang="ru-RU" sz="2400" dirty="0"/>
          </a:p>
        </p:txBody>
      </p:sp>
    </p:spTree>
    <p:extLst>
      <p:ext uri="{BB962C8B-B14F-4D97-AF65-F5344CB8AC3E}">
        <p14:creationId xmlns:p14="http://schemas.microsoft.com/office/powerpoint/2010/main" val="311580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968B3-B24B-7545-A9BD-81E2BC6D03B2}"/>
              </a:ext>
            </a:extLst>
          </p:cNvPr>
          <p:cNvSpPr>
            <a:spLocks noGrp="1"/>
          </p:cNvSpPr>
          <p:nvPr>
            <p:ph type="title"/>
          </p:nvPr>
        </p:nvSpPr>
        <p:spPr/>
        <p:txBody>
          <a:bodyPr/>
          <a:lstStyle/>
          <a:p>
            <a:r>
              <a:rPr lang="en" b="1" dirty="0"/>
              <a:t>While Outlining and Writing Your Abstract</a:t>
            </a:r>
            <a:endParaRPr lang="ru-RU" dirty="0"/>
          </a:p>
        </p:txBody>
      </p:sp>
      <p:sp>
        <p:nvSpPr>
          <p:cNvPr id="3" name="Объект 2">
            <a:extLst>
              <a:ext uri="{FF2B5EF4-FFF2-40B4-BE49-F238E27FC236}">
                <a16:creationId xmlns:a16="http://schemas.microsoft.com/office/drawing/2014/main" id="{8512F693-7635-5A42-9E28-42943199093D}"/>
              </a:ext>
            </a:extLst>
          </p:cNvPr>
          <p:cNvSpPr>
            <a:spLocks noGrp="1"/>
          </p:cNvSpPr>
          <p:nvPr>
            <p:ph idx="1"/>
          </p:nvPr>
        </p:nvSpPr>
        <p:spPr>
          <a:xfrm>
            <a:off x="1451579" y="2015732"/>
            <a:ext cx="9603275" cy="4421644"/>
          </a:xfrm>
        </p:spPr>
        <p:txBody>
          <a:bodyPr>
            <a:normAutofit fontScale="85000" lnSpcReduction="20000"/>
          </a:bodyPr>
          <a:lstStyle/>
          <a:p>
            <a:r>
              <a:rPr lang="en" dirty="0"/>
              <a:t>Use </a:t>
            </a:r>
            <a:r>
              <a:rPr lang="en" dirty="0">
                <a:hlinkClick r:id="rId2" tooltip="Abstract Keywords"/>
              </a:rPr>
              <a:t>keywords</a:t>
            </a:r>
            <a:r>
              <a:rPr lang="en" dirty="0"/>
              <a:t> to attract more readers</a:t>
            </a:r>
          </a:p>
          <a:p>
            <a:r>
              <a:rPr lang="en" dirty="0"/>
              <a:t>A vital search tool is the “keywords” section that lists the most relevant terms directly underneath the abstract. Think of these keywords as the “tubes” that readers will seek and enter–via queries on databases and search engines—to ultimately land at their destination, which is your paper. Your abstract keywords should thus be words that are commonly used in searches but should also be highly relevant to your work and found in the text of your abstract. Include 5-10 important words or short phrases central to your research in both the abstract and keywords sections.</a:t>
            </a:r>
          </a:p>
          <a:p>
            <a:r>
              <a:rPr lang="en" i="1" dirty="0"/>
              <a:t>For example, if you’re writing a paper on the prevalence of obesity among lower classes that crosses international boundaries, include terms like “obesity,” “prevalence,” “international,” “lower classes,” and “cross-cultural.” These are terms that should net a wide array of people interested in your topic of study.</a:t>
            </a:r>
          </a:p>
        </p:txBody>
      </p:sp>
    </p:spTree>
    <p:extLst>
      <p:ext uri="{BB962C8B-B14F-4D97-AF65-F5344CB8AC3E}">
        <p14:creationId xmlns:p14="http://schemas.microsoft.com/office/powerpoint/2010/main" val="104999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3DC0E-E224-ED4B-A840-041F654CC729}"/>
              </a:ext>
            </a:extLst>
          </p:cNvPr>
          <p:cNvSpPr>
            <a:spLocks noGrp="1"/>
          </p:cNvSpPr>
          <p:nvPr>
            <p:ph type="title"/>
          </p:nvPr>
        </p:nvSpPr>
        <p:spPr/>
        <p:txBody>
          <a:bodyPr/>
          <a:lstStyle/>
          <a:p>
            <a:r>
              <a:rPr lang="en" b="1" dirty="0"/>
              <a:t>The Structure of the Abstract</a:t>
            </a:r>
            <a:endParaRPr lang="ru-RU" dirty="0"/>
          </a:p>
        </p:txBody>
      </p:sp>
      <p:sp>
        <p:nvSpPr>
          <p:cNvPr id="3" name="Объект 2">
            <a:extLst>
              <a:ext uri="{FF2B5EF4-FFF2-40B4-BE49-F238E27FC236}">
                <a16:creationId xmlns:a16="http://schemas.microsoft.com/office/drawing/2014/main" id="{1EF03112-6B41-104A-BF46-4058AE262D07}"/>
              </a:ext>
            </a:extLst>
          </p:cNvPr>
          <p:cNvSpPr>
            <a:spLocks noGrp="1"/>
          </p:cNvSpPr>
          <p:nvPr>
            <p:ph idx="1"/>
          </p:nvPr>
        </p:nvSpPr>
        <p:spPr>
          <a:xfrm>
            <a:off x="1451579" y="2015732"/>
            <a:ext cx="9603275" cy="4037749"/>
          </a:xfrm>
        </p:spPr>
        <p:txBody>
          <a:bodyPr>
            <a:normAutofit/>
          </a:bodyPr>
          <a:lstStyle/>
          <a:p>
            <a:r>
              <a:rPr lang="en" sz="2800" b="1" dirty="0"/>
              <a:t>1) Identify your purpose and motivation.</a:t>
            </a:r>
            <a:r>
              <a:rPr lang="en" sz="2800" dirty="0"/>
              <a:t> </a:t>
            </a:r>
          </a:p>
          <a:p>
            <a:pPr lvl="1"/>
            <a:r>
              <a:rPr lang="en" sz="2400" i="1" dirty="0"/>
              <a:t>What made you decide to do this study or project?</a:t>
            </a:r>
          </a:p>
          <a:p>
            <a:pPr lvl="1"/>
            <a:r>
              <a:rPr lang="en" sz="2400" i="1" dirty="0"/>
              <a:t>Why is this study important to your field or to the lay reader?</a:t>
            </a:r>
          </a:p>
          <a:p>
            <a:pPr lvl="1"/>
            <a:r>
              <a:rPr lang="en" sz="2400" i="1" dirty="0"/>
              <a:t>Why should someone read your entire essay?</a:t>
            </a:r>
          </a:p>
          <a:p>
            <a:r>
              <a:rPr lang="en" sz="2800" dirty="0"/>
              <a:t>the first section of your abstract should include the importance of the research and its impact on related research fields or one the wider scientific domain.</a:t>
            </a:r>
          </a:p>
        </p:txBody>
      </p:sp>
    </p:spTree>
    <p:extLst>
      <p:ext uri="{BB962C8B-B14F-4D97-AF65-F5344CB8AC3E}">
        <p14:creationId xmlns:p14="http://schemas.microsoft.com/office/powerpoint/2010/main" val="98259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BF3E53-B1ED-E74A-8CB5-F3691C8DADC2}"/>
              </a:ext>
            </a:extLst>
          </p:cNvPr>
          <p:cNvSpPr>
            <a:spLocks noGrp="1"/>
          </p:cNvSpPr>
          <p:nvPr>
            <p:ph type="title"/>
          </p:nvPr>
        </p:nvSpPr>
        <p:spPr/>
        <p:txBody>
          <a:bodyPr/>
          <a:lstStyle/>
          <a:p>
            <a:r>
              <a:rPr lang="en" b="1" dirty="0"/>
              <a:t>The Structure of the Abstract</a:t>
            </a:r>
            <a:endParaRPr lang="ru-RU" dirty="0"/>
          </a:p>
        </p:txBody>
      </p:sp>
      <p:sp>
        <p:nvSpPr>
          <p:cNvPr id="3" name="Объект 2">
            <a:extLst>
              <a:ext uri="{FF2B5EF4-FFF2-40B4-BE49-F238E27FC236}">
                <a16:creationId xmlns:a16="http://schemas.microsoft.com/office/drawing/2014/main" id="{526E3244-1B65-F24F-B3C0-A8ECED10985C}"/>
              </a:ext>
            </a:extLst>
          </p:cNvPr>
          <p:cNvSpPr>
            <a:spLocks noGrp="1"/>
          </p:cNvSpPr>
          <p:nvPr>
            <p:ph idx="1"/>
          </p:nvPr>
        </p:nvSpPr>
        <p:spPr>
          <a:xfrm>
            <a:off x="1451579" y="2015732"/>
            <a:ext cx="9603275" cy="4037749"/>
          </a:xfrm>
        </p:spPr>
        <p:txBody>
          <a:bodyPr>
            <a:normAutofit/>
          </a:bodyPr>
          <a:lstStyle/>
          <a:p>
            <a:r>
              <a:rPr lang="en" sz="3200" b="1" dirty="0"/>
              <a:t>2) Explain the problem you are addressing.</a:t>
            </a:r>
          </a:p>
          <a:p>
            <a:pPr lvl="1"/>
            <a:r>
              <a:rPr lang="en" sz="2800" i="1" dirty="0"/>
              <a:t>What is your research trying to better understand or what problem is it trying to solve?</a:t>
            </a:r>
          </a:p>
          <a:p>
            <a:pPr lvl="1"/>
            <a:r>
              <a:rPr lang="en" sz="2800" i="1" dirty="0"/>
              <a:t>What is the scope of your study—does it try to explain something general or specific?</a:t>
            </a:r>
          </a:p>
          <a:p>
            <a:pPr lvl="1"/>
            <a:r>
              <a:rPr lang="en" sz="2800" i="1" dirty="0"/>
              <a:t>What is your central claim or argument?</a:t>
            </a:r>
            <a:endParaRPr lang="ru-RU" sz="2800" i="1" dirty="0"/>
          </a:p>
        </p:txBody>
      </p:sp>
    </p:spTree>
    <p:extLst>
      <p:ext uri="{BB962C8B-B14F-4D97-AF65-F5344CB8AC3E}">
        <p14:creationId xmlns:p14="http://schemas.microsoft.com/office/powerpoint/2010/main" val="8566572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3326</Words>
  <Application>Microsoft Office PowerPoint</Application>
  <PresentationFormat>Широкоэкранный</PresentationFormat>
  <Paragraphs>204</Paragraphs>
  <Slides>34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Calibri Light</vt:lpstr>
      <vt:lpstr>Тема Office</vt:lpstr>
      <vt:lpstr>Abstract. Summary. Peer review</vt:lpstr>
      <vt:lpstr>Content</vt:lpstr>
      <vt:lpstr>Writing an abstract. Before You Start Writing Your Abstract</vt:lpstr>
      <vt:lpstr>Research the abstract guidelines and requirements</vt:lpstr>
      <vt:lpstr>Identify your target readership</vt:lpstr>
      <vt:lpstr>While Outlining and Writing Your Abstract</vt:lpstr>
      <vt:lpstr>While Outlining and Writing Your Abstract</vt:lpstr>
      <vt:lpstr>The Structure of the Abstract</vt:lpstr>
      <vt:lpstr>The Structure of the Abstract</vt:lpstr>
      <vt:lpstr>The Structure of the Abstract</vt:lpstr>
      <vt:lpstr>The Structure of the Abstract</vt:lpstr>
      <vt:lpstr>The Structure of the Abstract</vt:lpstr>
      <vt:lpstr>Презентация PowerPoint</vt:lpstr>
      <vt:lpstr>Writing a SUMMARY of an article</vt:lpstr>
      <vt:lpstr>Your summary should include:</vt:lpstr>
      <vt:lpstr>Writing a REVIEW of an article</vt:lpstr>
      <vt:lpstr>Презентация PowerPoint</vt:lpstr>
      <vt:lpstr>Презентация PowerPoint</vt:lpstr>
      <vt:lpstr>Schematic overview of an editorial process</vt:lpstr>
      <vt:lpstr>How to peer review a manuscript</vt:lpstr>
      <vt:lpstr>How to peer review a manuscript</vt:lpstr>
      <vt:lpstr>How to peer review a manuscript</vt:lpstr>
      <vt:lpstr>How to peer review a manuscript</vt:lpstr>
      <vt:lpstr>How to peer review a manuscript</vt:lpstr>
      <vt:lpstr>How to peer review a manuscript</vt:lpstr>
      <vt:lpstr>How to peer review a manuscript</vt:lpstr>
      <vt:lpstr>How to peer review a manuscript. The Second Read-Through: Section by Section Guidance</vt:lpstr>
      <vt:lpstr>How to peer review a manuscript. The Second Read-Through: Section by Section Guidance</vt:lpstr>
      <vt:lpstr>How to peer review a manuscript. The Second Read-Through: Section by Section Guidance</vt:lpstr>
      <vt:lpstr>How to peer review a manuscript. The Second Read-Through: Section by Section Guidance</vt:lpstr>
      <vt:lpstr>How to become a reviewer. Top tips for peer reviewers</vt:lpstr>
      <vt:lpstr>Top tips for peer reviewers</vt:lpstr>
      <vt:lpstr>Becoming a Reviewer</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zulpasova@gmail.com</dc:creator>
  <cp:lastModifiedBy>Кажибекова Айым</cp:lastModifiedBy>
  <cp:revision>9</cp:revision>
  <dcterms:created xsi:type="dcterms:W3CDTF">2020-10-25T17:43:53Z</dcterms:created>
  <dcterms:modified xsi:type="dcterms:W3CDTF">2023-02-08T10:30:18Z</dcterms:modified>
</cp:coreProperties>
</file>